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35"/>
  </p:notesMasterIdLst>
  <p:handoutMasterIdLst>
    <p:handoutMasterId r:id="rId36"/>
  </p:handoutMasterIdLst>
  <p:sldIdLst>
    <p:sldId id="256" r:id="rId2"/>
    <p:sldId id="284" r:id="rId3"/>
    <p:sldId id="293" r:id="rId4"/>
    <p:sldId id="331" r:id="rId5"/>
    <p:sldId id="321" r:id="rId6"/>
    <p:sldId id="322" r:id="rId7"/>
    <p:sldId id="323" r:id="rId8"/>
    <p:sldId id="324" r:id="rId9"/>
    <p:sldId id="332" r:id="rId10"/>
    <p:sldId id="325" r:id="rId11"/>
    <p:sldId id="326" r:id="rId12"/>
    <p:sldId id="327" r:id="rId13"/>
    <p:sldId id="328" r:id="rId14"/>
    <p:sldId id="329" r:id="rId15"/>
    <p:sldId id="309" r:id="rId16"/>
    <p:sldId id="335" r:id="rId17"/>
    <p:sldId id="306" r:id="rId18"/>
    <p:sldId id="317" r:id="rId19"/>
    <p:sldId id="294" r:id="rId20"/>
    <p:sldId id="308" r:id="rId21"/>
    <p:sldId id="336" r:id="rId22"/>
    <p:sldId id="338" r:id="rId23"/>
    <p:sldId id="337" r:id="rId24"/>
    <p:sldId id="310" r:id="rId25"/>
    <p:sldId id="307" r:id="rId26"/>
    <p:sldId id="311" r:id="rId27"/>
    <p:sldId id="312" r:id="rId28"/>
    <p:sldId id="313" r:id="rId29"/>
    <p:sldId id="315" r:id="rId30"/>
    <p:sldId id="334" r:id="rId31"/>
    <p:sldId id="314" r:id="rId32"/>
    <p:sldId id="333" r:id="rId33"/>
    <p:sldId id="316" r:id="rId34"/>
  </p:sldIdLst>
  <p:sldSz cx="9144000" cy="6858000" type="screen4x3"/>
  <p:notesSz cx="9874250" cy="6724650"/>
  <p:embeddedFontLst>
    <p:embeddedFont>
      <p:font typeface="ＭＳ Ｐゴシック" pitchFamily="34" charset="-128"/>
      <p:regular r:id="rId37"/>
    </p:embeddedFont>
    <p:embeddedFont>
      <p:font typeface="Arial Narrow" pitchFamily="34" charset="0"/>
      <p:regular r:id="rId38"/>
      <p:bold r:id="rId39"/>
      <p:italic r:id="rId40"/>
      <p:boldItalic r:id="rId41"/>
    </p:embeddedFont>
    <p:embeddedFont>
      <p:font typeface="Calibri" pitchFamily="34" charset="0"/>
      <p:regular r:id="rId42"/>
      <p:bold r:id="rId43"/>
      <p:italic r:id="rId44"/>
      <p:boldItalic r:id="rId45"/>
    </p:embeddedFont>
    <p:embeddedFont>
      <p:font typeface="Tahoma" pitchFamily="34" charset="0"/>
      <p:regular r:id="rId46"/>
      <p:bold r:id="rId47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ＭＳ Ｐゴシック" pitchFamily="34" charset="-128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ＭＳ Ｐゴシック" pitchFamily="34" charset="-128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ＭＳ Ｐゴシック" pitchFamily="34" charset="-128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ＭＳ Ｐゴシック" pitchFamily="34" charset="-128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ＭＳ Ｐゴシック" pitchFamily="34" charset="-128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ＭＳ Ｐゴシック" pitchFamily="34" charset="-128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ＭＳ Ｐゴシック" pitchFamily="34" charset="-128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ＭＳ Ｐゴシック" pitchFamily="34" charset="-128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ＭＳ Ｐゴシック" pitchFamily="34" charset="-128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618F"/>
    <a:srgbClr val="81ADD5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8" y="-7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047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3.fntdata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font" Target="fonts/font6.fntdata"/><Relationship Id="rId47" Type="http://schemas.openxmlformats.org/officeDocument/2006/relationships/font" Target="fonts/font11.fntdata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font" Target="fonts/font1.fntdata"/><Relationship Id="rId40" Type="http://schemas.openxmlformats.org/officeDocument/2006/relationships/font" Target="fonts/font4.fntdata"/><Relationship Id="rId45" Type="http://schemas.openxmlformats.org/officeDocument/2006/relationships/font" Target="fonts/font9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43" Type="http://schemas.openxmlformats.org/officeDocument/2006/relationships/font" Target="fonts/font7.fntdata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font" Target="fonts/font2.fntdata"/><Relationship Id="rId46" Type="http://schemas.openxmlformats.org/officeDocument/2006/relationships/font" Target="fonts/font10.fntdata"/><Relationship Id="rId20" Type="http://schemas.openxmlformats.org/officeDocument/2006/relationships/slide" Target="slides/slide19.xml"/><Relationship Id="rId41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8313" cy="3365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592763" y="0"/>
            <a:ext cx="4279900" cy="3365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fld id="{6CF1EA40-6A02-4D25-92BC-15542AA85816}" type="datetimeFigureOut">
              <a:rPr lang="en-US"/>
              <a:pPr>
                <a:defRPr/>
              </a:pPr>
              <a:t>11/9/2017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386513"/>
            <a:ext cx="4278313" cy="33655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592763" y="6386513"/>
            <a:ext cx="4279900" cy="33655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fld id="{0BC38260-9740-4169-893F-A04D3FAE5D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22541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8313" cy="3365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592763" y="0"/>
            <a:ext cx="4279900" cy="3365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fld id="{4373ED12-420B-4C5F-A1C6-103085902672}" type="datetimeFigureOut">
              <a:rPr lang="en-US"/>
              <a:pPr>
                <a:defRPr/>
              </a:pPr>
              <a:t>11/9/2017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255963" y="504825"/>
            <a:ext cx="3362325" cy="25209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87425" y="3194050"/>
            <a:ext cx="7899400" cy="30257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noProof="0" smtClean="0"/>
              <a:t>Click to edit Master text styles</a:t>
            </a:r>
          </a:p>
          <a:p>
            <a:pPr lvl="1"/>
            <a:r>
              <a:rPr lang="it-IT" noProof="0" smtClean="0"/>
              <a:t>Second level</a:t>
            </a:r>
          </a:p>
          <a:p>
            <a:pPr lvl="2"/>
            <a:r>
              <a:rPr lang="it-IT" noProof="0" smtClean="0"/>
              <a:t>Third level</a:t>
            </a:r>
          </a:p>
          <a:p>
            <a:pPr lvl="3"/>
            <a:r>
              <a:rPr lang="it-IT" noProof="0" smtClean="0"/>
              <a:t>Fourth level</a:t>
            </a:r>
          </a:p>
          <a:p>
            <a:pPr lvl="4"/>
            <a:r>
              <a:rPr lang="it-IT" noProof="0" smtClean="0"/>
              <a:t>Fifth level</a:t>
            </a:r>
            <a:endParaRPr lang="en-US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386513"/>
            <a:ext cx="4278313" cy="33655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592763" y="6386513"/>
            <a:ext cx="4279900" cy="33655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fld id="{F7BE0B15-F207-4BA9-B817-FEE926A7E5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38057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34" charset="-128"/>
        <a:cs typeface="MS PGothic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34" charset="-128"/>
        <a:cs typeface="MS PGothic" charset="0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34" charset="-128"/>
        <a:cs typeface="MS PGothic" charset="0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34" charset="-128"/>
        <a:cs typeface="MS PGothic" charset="0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34" charset="-128"/>
        <a:cs typeface="MS PGothic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l"/>
            <a:fld id="{AC8EE320-2C85-4A52-9881-1C6A2A040485}" type="slidenum">
              <a:rPr lang="en-US" smtClean="0"/>
              <a:pPr algn="l"/>
              <a:t>3</a:t>
            </a:fld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l"/>
            <a:fld id="{B63A83E2-E1D9-4A83-8F77-6F0FBAD1A26B}" type="slidenum">
              <a:rPr lang="en-US" smtClean="0"/>
              <a:pPr algn="l"/>
              <a:t>12</a:t>
            </a:fld>
            <a:endParaRPr lang="en-US" smtClean="0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255963" y="506413"/>
            <a:ext cx="3357562" cy="2517775"/>
          </a:xfrm>
          <a:noFill/>
          <a:ln cap="flat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16038" y="3194050"/>
            <a:ext cx="7239000" cy="30257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l"/>
            <a:fld id="{E99E3B30-2319-485C-9105-EEC70E0E1E38}" type="slidenum">
              <a:rPr lang="en-US" smtClean="0"/>
              <a:pPr algn="l"/>
              <a:t>13</a:t>
            </a:fld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l"/>
            <a:fld id="{FDA0AFB4-AE81-4026-87D4-0FA985A96102}" type="slidenum">
              <a:rPr lang="en-US" smtClean="0"/>
              <a:pPr algn="l"/>
              <a:t>14</a:t>
            </a:fld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l"/>
            <a:fld id="{AEEC8B10-582A-474A-9CF6-8573B825DF4F}" type="slidenum">
              <a:rPr lang="en-US" smtClean="0"/>
              <a:pPr algn="l"/>
              <a:t>15</a:t>
            </a:fld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l"/>
            <a:fld id="{A1BEA8D8-9570-4004-BF33-B269147EC685}" type="slidenum">
              <a:rPr lang="en-US" smtClean="0"/>
              <a:pPr algn="l"/>
              <a:t>16</a:t>
            </a:fld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l"/>
            <a:fld id="{44771E61-5721-49D4-B4EC-EB3B8DBB71AD}" type="slidenum">
              <a:rPr lang="en-US" smtClean="0"/>
              <a:pPr algn="l"/>
              <a:t>17</a:t>
            </a:fld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l"/>
            <a:fld id="{49E1E421-2597-409B-A1AF-8F8F2A684F7C}" type="slidenum">
              <a:rPr lang="en-US" smtClean="0"/>
              <a:pPr algn="l"/>
              <a:t>18</a:t>
            </a:fld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532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l"/>
            <a:fld id="{5F0CDD4E-2D2D-400E-AC71-E81525C7DEE9}" type="slidenum">
              <a:rPr lang="en-US" smtClean="0"/>
              <a:pPr algn="l"/>
              <a:t>19</a:t>
            </a:fld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542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l"/>
            <a:fld id="{3CF13E10-2E12-4F89-979F-8227EBBC92A7}" type="slidenum">
              <a:rPr lang="en-US" smtClean="0"/>
              <a:pPr algn="l"/>
              <a:t>20</a:t>
            </a:fld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553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l"/>
            <a:fld id="{C65F30F2-1B11-4FAC-9E95-7EA9F884157B}" type="slidenum">
              <a:rPr lang="en-US" smtClean="0"/>
              <a:pPr algn="l"/>
              <a:t>21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l"/>
            <a:fld id="{8A32ADAC-25C1-439D-8583-D60C3E6EC34D}" type="slidenum">
              <a:rPr lang="en-US" smtClean="0"/>
              <a:pPr algn="l"/>
              <a:t>4</a:t>
            </a:fld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563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l"/>
            <a:fld id="{3FF4907F-09DE-44C9-B68D-0DAFFD705E4B}" type="slidenum">
              <a:rPr lang="en-US" smtClean="0"/>
              <a:pPr algn="l"/>
              <a:t>22</a:t>
            </a:fld>
            <a:endParaRPr 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573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l"/>
            <a:fld id="{9010CBAE-7D05-40D0-892F-BEC80EEACB85}" type="slidenum">
              <a:rPr lang="en-US" smtClean="0"/>
              <a:pPr algn="l"/>
              <a:t>23</a:t>
            </a:fld>
            <a:endParaRPr 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l"/>
            <a:fld id="{B02AD898-DDF6-4FA9-88F3-2AF56F06E7A7}" type="slidenum">
              <a:rPr lang="en-US" smtClean="0"/>
              <a:pPr algn="l"/>
              <a:t>24</a:t>
            </a:fld>
            <a:endParaRPr 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593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l"/>
            <a:fld id="{2ADF9F0A-787E-44AE-91B5-883BE1CEF48A}" type="slidenum">
              <a:rPr lang="en-US" smtClean="0"/>
              <a:pPr algn="l"/>
              <a:t>25</a:t>
            </a:fld>
            <a:endParaRPr lang="en-U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04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604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l"/>
            <a:fld id="{4C7C19D7-4095-40DF-8BAC-930DA2CE6E7A}" type="slidenum">
              <a:rPr lang="en-US" smtClean="0"/>
              <a:pPr algn="l"/>
              <a:t>26</a:t>
            </a:fld>
            <a:endParaRPr lang="en-US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614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l"/>
            <a:fld id="{12CA7A3E-F3E7-48C6-8403-E758F7041A01}" type="slidenum">
              <a:rPr lang="en-US" smtClean="0"/>
              <a:pPr algn="l"/>
              <a:t>27</a:t>
            </a:fld>
            <a:endParaRPr lang="en-US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24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624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l"/>
            <a:fld id="{F93D13C3-0FE3-4210-9515-F7BC1AF33627}" type="slidenum">
              <a:rPr lang="en-US" smtClean="0"/>
              <a:pPr algn="l"/>
              <a:t>28</a:t>
            </a:fld>
            <a:endParaRPr lang="en-US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634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l"/>
            <a:fld id="{AFA80D8A-85F3-4059-9F96-411EE7AD117A}" type="slidenum">
              <a:rPr lang="en-US" smtClean="0"/>
              <a:pPr algn="l"/>
              <a:t>30</a:t>
            </a:fld>
            <a:endParaRPr lang="en-US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45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645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l"/>
            <a:fld id="{485620A4-E4B2-417D-93A5-33C24DF039D5}" type="slidenum">
              <a:rPr lang="en-US" smtClean="0"/>
              <a:pPr algn="l"/>
              <a:t>31</a:t>
            </a:fld>
            <a:endParaRPr lang="en-US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655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l"/>
            <a:fld id="{1D543E4B-09EF-4BA4-A0E1-5020E2CDC155}" type="slidenum">
              <a:rPr lang="en-US" smtClean="0"/>
              <a:pPr algn="l"/>
              <a:t>32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l"/>
            <a:fld id="{D43BADF1-54FE-416C-8744-FECCAAADDF42}" type="slidenum">
              <a:rPr lang="en-US" smtClean="0"/>
              <a:pPr algn="l"/>
              <a:t>5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l"/>
            <a:fld id="{B4F6DC41-11A0-41F0-9437-73BB7FE1A421}" type="slidenum">
              <a:rPr lang="en-US" smtClean="0"/>
              <a:pPr algn="l"/>
              <a:t>6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l"/>
            <a:fld id="{E6FF1C90-A782-448C-86CB-4F2393D420EB}" type="slidenum">
              <a:rPr lang="en-US" smtClean="0"/>
              <a:pPr algn="l"/>
              <a:t>7</a:t>
            </a:fld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l"/>
            <a:fld id="{2BB5C925-DC37-4E29-AAEF-1BFB5F1F2B96}" type="slidenum">
              <a:rPr lang="en-US" smtClean="0"/>
              <a:pPr algn="l"/>
              <a:t>8</a:t>
            </a:fld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l"/>
            <a:fld id="{9EBE1CB8-68FE-4A61-A0BF-93EEA7FCDC0F}" type="slidenum">
              <a:rPr lang="en-US" smtClean="0"/>
              <a:pPr algn="l"/>
              <a:t>9</a:t>
            </a:fld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l"/>
            <a:fld id="{8CF979C3-8B0B-4983-9ABA-98F350806200}" type="slidenum">
              <a:rPr lang="en-US" smtClean="0"/>
              <a:pPr algn="l"/>
              <a:t>10</a:t>
            </a:fld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l"/>
            <a:fld id="{074F696D-F51E-4BE5-9B8F-35E9366418A7}" type="slidenum">
              <a:rPr lang="en-US" smtClean="0"/>
              <a:pPr algn="l"/>
              <a:t>11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93151F-0E8E-4E75-BD20-63D8A93D5E5C}" type="datetimeFigureOut">
              <a:rPr lang="en-GB"/>
              <a:pPr>
                <a:defRPr/>
              </a:pPr>
              <a:t>09/11/2017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03D97F-EEA0-48BE-8EFF-4C7F2D04F62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42885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9389C-78E4-468D-B6DE-4832523B3E70}" type="datetimeFigureOut">
              <a:rPr lang="en-GB"/>
              <a:pPr>
                <a:defRPr/>
              </a:pPr>
              <a:t>09/11/2017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7263D3-55C9-4851-874C-3B4D1FF3B5A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59321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52736"/>
            <a:ext cx="2057400" cy="507342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052736"/>
            <a:ext cx="6019800" cy="50734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078C59-F3CA-4EB3-8164-440A10114250}" type="datetimeFigureOut">
              <a:rPr lang="en-GB"/>
              <a:pPr>
                <a:defRPr/>
              </a:pPr>
              <a:t>09/11/2017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E4637F-E996-40BC-961B-C2C25525C7A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6024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1C9004-2625-4060-86A6-618632FE593B}" type="datetimeFigureOut">
              <a:rPr lang="en-GB"/>
              <a:pPr>
                <a:defRPr/>
              </a:pPr>
              <a:t>09/11/2017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1D38C7-6CF2-47A4-8D1C-A650AD84DA7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40877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BC8B9E-7E9C-4DD8-A63C-B3FF0D87FFCD}" type="datetimeFigureOut">
              <a:rPr lang="en-GB"/>
              <a:pPr>
                <a:defRPr/>
              </a:pPr>
              <a:t>09/11/2017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3ACAC8-D93B-4F47-89B2-CAD10D2DD39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76229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04864"/>
            <a:ext cx="4038600" cy="392129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04864"/>
            <a:ext cx="4038600" cy="392129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2ED99E-D1BE-4D6C-B4EF-77B56737FCFA}" type="datetimeFigureOut">
              <a:rPr lang="en-GB"/>
              <a:pPr>
                <a:defRPr/>
              </a:pPr>
              <a:t>09/11/2017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2F3857-8107-453E-8055-41D013E2B49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09981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544" y="220486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544" y="2852936"/>
            <a:ext cx="4040188" cy="327034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4008" y="220486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4008" y="2852936"/>
            <a:ext cx="4041775" cy="331236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29A74C-6969-4446-8C31-A4EFC35FFB4C}" type="datetimeFigureOut">
              <a:rPr lang="en-GB"/>
              <a:pPr>
                <a:defRPr/>
              </a:pPr>
              <a:t>09/11/2017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305F5C-4262-428F-B620-2670E75C0D7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28759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450B61-BA6C-41DC-950E-B9542F453ABF}" type="datetimeFigureOut">
              <a:rPr lang="en-GB"/>
              <a:pPr>
                <a:defRPr/>
              </a:pPr>
              <a:t>09/11/2017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19536B-6845-4248-A6DC-D974DCB94E0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88784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9F4313-B944-42DB-9F7F-2EDCB1E5B832}" type="datetimeFigureOut">
              <a:rPr lang="en-GB"/>
              <a:pPr>
                <a:defRPr/>
              </a:pPr>
              <a:t>09/11/2017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1BBA29-94A5-4CB8-973B-AE20B74009B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56537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052736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63888" y="1052736"/>
            <a:ext cx="5111750" cy="510016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7544" y="2420888"/>
            <a:ext cx="3008313" cy="372209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A4BBB6-2504-40BF-9A3A-63F9FBB7156B}" type="datetimeFigureOut">
              <a:rPr lang="en-GB"/>
              <a:pPr>
                <a:defRPr/>
              </a:pPr>
              <a:t>09/11/2017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B04B15-F55B-4D15-936B-7FE4FF05188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63859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052735"/>
            <a:ext cx="5486400" cy="3674839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229E5E-AA56-459C-A9AB-1E61E89980F5}" type="datetimeFigureOut">
              <a:rPr lang="en-GB"/>
              <a:pPr>
                <a:defRPr/>
              </a:pPr>
              <a:t>09/11/2017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B3A2DC-68B9-479B-8AB7-6C6415E10D4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44648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68313" y="1052513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68313" y="2276475"/>
            <a:ext cx="8229600" cy="391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fld id="{04953CCD-D6B7-4CCB-ACD0-5BCB6ABD60D1}" type="datetimeFigureOut">
              <a:rPr lang="en-GB"/>
              <a:pPr>
                <a:defRPr/>
              </a:pPr>
              <a:t>09/11/2017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fld id="{BE201748-2102-418D-8CD1-BC47C175F6B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-36513" y="-26988"/>
            <a:ext cx="9180513" cy="1079501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solidFill>
                <a:srgbClr val="FFFFFF"/>
              </a:solidFill>
              <a:ea typeface="MS PGothic" pitchFamily="34" charset="-128"/>
            </a:endParaRPr>
          </a:p>
        </p:txBody>
      </p:sp>
      <p:pic>
        <p:nvPicPr>
          <p:cNvPr id="1032" name="Picture 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-22225"/>
            <a:ext cx="1322388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13"/>
          <p:cNvSpPr txBox="1">
            <a:spLocks noChangeArrowheads="1"/>
          </p:cNvSpPr>
          <p:nvPr/>
        </p:nvSpPr>
        <p:spPr bwMode="auto">
          <a:xfrm>
            <a:off x="1258888" y="-33338"/>
            <a:ext cx="3817937" cy="1262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>
              <a:defRPr/>
            </a:pPr>
            <a:r>
              <a:rPr lang="en-GB" sz="3200" b="1">
                <a:solidFill>
                  <a:schemeClr val="bg1"/>
                </a:solidFill>
                <a:latin typeface="Arial Narrow" pitchFamily="34" charset="0"/>
                <a:cs typeface="+mn-cs"/>
              </a:rPr>
              <a:t>iPROCEEDS </a:t>
            </a:r>
          </a:p>
          <a:p>
            <a:pPr>
              <a:defRPr/>
            </a:pPr>
            <a:r>
              <a:rPr lang="en-GB" sz="1400" b="1">
                <a:solidFill>
                  <a:schemeClr val="bg1"/>
                </a:solidFill>
                <a:cs typeface="+mn-cs"/>
              </a:rPr>
              <a:t>Project on targeting crime proceeds on the Internet in South-eastern Europe and Turkey</a:t>
            </a:r>
            <a:endParaRPr lang="en-US" sz="1400">
              <a:solidFill>
                <a:schemeClr val="bg1"/>
              </a:solidFill>
              <a:cs typeface="+mn-cs"/>
            </a:endParaRPr>
          </a:p>
          <a:p>
            <a:pPr>
              <a:defRPr/>
            </a:pPr>
            <a:endParaRPr lang="en-GB" sz="1600" b="1">
              <a:solidFill>
                <a:schemeClr val="bg1"/>
              </a:solidFill>
              <a:latin typeface="Arial Narrow" pitchFamily="34" charset="0"/>
              <a:cs typeface="+mn-cs"/>
            </a:endParaRPr>
          </a:p>
        </p:txBody>
      </p:sp>
      <p:pic>
        <p:nvPicPr>
          <p:cNvPr id="1034" name="Picture 8" descr="http://www.coe.int/documents/16695/995226/Funded+EU%2BCOE+-+Implemented+COE+dark+background.png/643b8f9d-517b-4fad-82f4-488bde2625b0?t=1375371137000?t=1375371137000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88913"/>
            <a:ext cx="4087813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34" charset="-128"/>
          <a:cs typeface="MS PGothic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pitchFamily="34" charset="-128"/>
          <a:cs typeface="MS PGothic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pitchFamily="34" charset="-128"/>
          <a:cs typeface="MS PGothic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pitchFamily="34" charset="-128"/>
          <a:cs typeface="MS PGothic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pitchFamily="34" charset="-128"/>
          <a:cs typeface="MS PGothic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clker.com/clipart-10842.html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>
              <a:defRPr/>
            </a:pPr>
            <a:endParaRPr lang="mk">
              <a:ea typeface="MS PGothic" pitchFamily="34" charset="-128"/>
              <a:cs typeface="+mn-cs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-36513" y="-26988"/>
            <a:ext cx="9180513" cy="1079501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mk">
              <a:solidFill>
                <a:srgbClr val="FFFFFF"/>
              </a:solidFill>
              <a:ea typeface="MS PGothic" pitchFamily="34" charset="-128"/>
            </a:endParaRPr>
          </a:p>
        </p:txBody>
      </p:sp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-22225"/>
            <a:ext cx="1322388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3" name="TextBox 13"/>
          <p:cNvSpPr txBox="1">
            <a:spLocks noChangeArrowheads="1"/>
          </p:cNvSpPr>
          <p:nvPr/>
        </p:nvSpPr>
        <p:spPr bwMode="auto">
          <a:xfrm>
            <a:off x="1258888" y="-33338"/>
            <a:ext cx="3817937" cy="1262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3200" b="1">
                <a:solidFill>
                  <a:schemeClr val="bg1"/>
                </a:solidFill>
                <a:latin typeface="Arial Narrow" pitchFamily="34" charset="0"/>
              </a:rPr>
              <a:t>iPROCEEDS</a:t>
            </a:r>
            <a:r>
              <a:rPr lang="en-US" sz="3200">
                <a:solidFill>
                  <a:schemeClr val="bg1"/>
                </a:solidFill>
                <a:latin typeface="Arial Narrow" pitchFamily="34" charset="0"/>
              </a:rPr>
              <a:t> </a:t>
            </a:r>
          </a:p>
          <a:p>
            <a:pPr eaLnBrk="1" hangingPunct="1"/>
            <a:r>
              <a:rPr lang="en-US" sz="1400" b="1">
                <a:solidFill>
                  <a:schemeClr val="bg1"/>
                </a:solidFill>
              </a:rPr>
              <a:t>Проект за таргетирање на криминалните приноси од интернет во Југоисточна Европа и во Турција</a:t>
            </a:r>
            <a:endParaRPr lang="en-US" sz="1400">
              <a:solidFill>
                <a:schemeClr val="bg1"/>
              </a:solidFill>
            </a:endParaRPr>
          </a:p>
          <a:p>
            <a:pPr eaLnBrk="1" hangingPunct="1"/>
            <a:endParaRPr lang="en-US" sz="1600" b="1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6813550"/>
            <a:ext cx="9180513" cy="58738"/>
          </a:xfrm>
          <a:prstGeom prst="rect">
            <a:avLst/>
          </a:prstGeom>
          <a:gradFill flip="none" rotWithShape="1">
            <a:gsLst>
              <a:gs pos="0">
                <a:srgbClr val="2F618F">
                  <a:shade val="30000"/>
                  <a:satMod val="115000"/>
                </a:srgbClr>
              </a:gs>
              <a:gs pos="50000">
                <a:srgbClr val="2F618F">
                  <a:shade val="67500"/>
                  <a:satMod val="115000"/>
                </a:srgbClr>
              </a:gs>
              <a:gs pos="100000">
                <a:srgbClr val="2F618F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mk">
              <a:solidFill>
                <a:srgbClr val="FFFFFF"/>
              </a:solidFill>
              <a:ea typeface="MS PGothic" pitchFamily="34" charset="-128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-36513" y="6669088"/>
            <a:ext cx="9180513" cy="239712"/>
          </a:xfrm>
          <a:prstGeom prst="rect">
            <a:avLst/>
          </a:prstGeom>
          <a:gradFill flip="none" rotWithShape="1">
            <a:gsLst>
              <a:gs pos="0">
                <a:srgbClr val="2F618F">
                  <a:shade val="30000"/>
                  <a:satMod val="115000"/>
                </a:srgbClr>
              </a:gs>
              <a:gs pos="50000">
                <a:srgbClr val="2F618F">
                  <a:shade val="67500"/>
                  <a:satMod val="115000"/>
                </a:srgbClr>
              </a:gs>
              <a:gs pos="100000">
                <a:srgbClr val="2F618F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mk">
              <a:solidFill>
                <a:srgbClr val="FFFFFF"/>
              </a:solidFill>
              <a:ea typeface="MS PGothic" pitchFamily="34" charset="-128"/>
            </a:endParaRPr>
          </a:p>
        </p:txBody>
      </p:sp>
      <p:pic>
        <p:nvPicPr>
          <p:cNvPr id="2056" name="Picture 8" descr="http://www.coe.int/documents/16695/995226/Funded+EU%2BCOE+-+Implemented+COE+dark+background.png/643b8f9d-517b-4fad-82f4-488bde2625b0?t=1375371137000?t=137537113700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88913"/>
            <a:ext cx="4087813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7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Идентификување на осомничени на интернетот</a:t>
            </a:r>
          </a:p>
        </p:txBody>
      </p:sp>
      <p:sp>
        <p:nvSpPr>
          <p:cNvPr id="2058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>
                <a:solidFill>
                  <a:srgbClr val="898989"/>
                </a:solidFill>
              </a:rPr>
              <a:t>Сесија 1.1.4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Студија на случај: Активност на е-пошта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700" smtClean="0"/>
              <a:t>Е-поштата не се праќа директно од едно до друго лице. </a:t>
            </a:r>
          </a:p>
          <a:p>
            <a:pPr>
              <a:lnSpc>
                <a:spcPct val="90000"/>
              </a:lnSpc>
            </a:pPr>
            <a:r>
              <a:rPr lang="en-US" sz="2700" smtClean="0"/>
              <a:t>Наместо тоа, се користи техниката позната како „складирај и проследи“. </a:t>
            </a:r>
          </a:p>
          <a:p>
            <a:pPr>
              <a:lnSpc>
                <a:spcPct val="90000"/>
              </a:lnSpc>
            </a:pPr>
            <a:r>
              <a:rPr lang="en-US" sz="2700" smtClean="0"/>
              <a:t>Со таа порака се поврзува евиденцијата на складирањето и на проследувањето определена порака на е-пошта.</a:t>
            </a:r>
          </a:p>
          <a:p>
            <a:pPr>
              <a:lnSpc>
                <a:spcPct val="90000"/>
              </a:lnSpc>
            </a:pPr>
            <a:r>
              <a:rPr lang="en-US" sz="2700" smtClean="0"/>
              <a:t>Секое лице има дојдовен и појдовен меил-сервер и е-поштата се праќа и испорачува како што е прикажано на следниот слајд.</a:t>
            </a:r>
          </a:p>
          <a:p>
            <a:pPr>
              <a:lnSpc>
                <a:spcPct val="90000"/>
              </a:lnSpc>
            </a:pPr>
            <a:endParaRPr lang="en-US" sz="27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Студија на случај: Активност на е-пошта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Е-поштата не се праќа директно од едно до друго лице. </a:t>
            </a:r>
          </a:p>
          <a:p>
            <a:r>
              <a:rPr lang="en-US" smtClean="0"/>
              <a:t>Наместо тоа, се користи техниката позната како „складирај и проследи“. </a:t>
            </a:r>
          </a:p>
          <a:p>
            <a:r>
              <a:rPr lang="en-US" smtClean="0"/>
              <a:t>Секое лице има дојдовен и појдовен меил-сервер и е-поштата се праќа и испорачува како што е прикажано на следниот слајд.</a:t>
            </a:r>
          </a:p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Line 2"/>
          <p:cNvSpPr>
            <a:spLocks noChangeShapeType="1"/>
          </p:cNvSpPr>
          <p:nvPr/>
        </p:nvSpPr>
        <p:spPr bwMode="auto">
          <a:xfrm>
            <a:off x="6877050" y="4076700"/>
            <a:ext cx="574675" cy="0"/>
          </a:xfrm>
          <a:prstGeom prst="line">
            <a:avLst/>
          </a:prstGeom>
          <a:noFill/>
          <a:ln w="57150">
            <a:solidFill>
              <a:srgbClr val="33CC33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427" name="Line 3"/>
          <p:cNvSpPr>
            <a:spLocks noChangeShapeType="1"/>
          </p:cNvSpPr>
          <p:nvPr/>
        </p:nvSpPr>
        <p:spPr bwMode="auto">
          <a:xfrm flipV="1">
            <a:off x="1331913" y="4365625"/>
            <a:ext cx="935037" cy="863600"/>
          </a:xfrm>
          <a:prstGeom prst="line">
            <a:avLst/>
          </a:prstGeom>
          <a:noFill/>
          <a:ln w="57150">
            <a:solidFill>
              <a:srgbClr val="33CC33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428" name="Line 4"/>
          <p:cNvSpPr>
            <a:spLocks noChangeShapeType="1"/>
          </p:cNvSpPr>
          <p:nvPr/>
        </p:nvSpPr>
        <p:spPr bwMode="auto">
          <a:xfrm flipV="1">
            <a:off x="2700338" y="3141663"/>
            <a:ext cx="792162" cy="646112"/>
          </a:xfrm>
          <a:prstGeom prst="line">
            <a:avLst/>
          </a:prstGeom>
          <a:noFill/>
          <a:ln w="57150">
            <a:solidFill>
              <a:srgbClr val="33CC33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429" name="Line 5"/>
          <p:cNvSpPr>
            <a:spLocks noChangeShapeType="1"/>
          </p:cNvSpPr>
          <p:nvPr/>
        </p:nvSpPr>
        <p:spPr bwMode="auto">
          <a:xfrm>
            <a:off x="5219700" y="2924175"/>
            <a:ext cx="863600" cy="793750"/>
          </a:xfrm>
          <a:prstGeom prst="line">
            <a:avLst/>
          </a:prstGeom>
          <a:noFill/>
          <a:ln w="57150">
            <a:solidFill>
              <a:srgbClr val="33CC33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430" name="Line 6"/>
          <p:cNvSpPr>
            <a:spLocks noChangeShapeType="1"/>
          </p:cNvSpPr>
          <p:nvPr/>
        </p:nvSpPr>
        <p:spPr bwMode="auto">
          <a:xfrm flipH="1">
            <a:off x="7885113" y="4365625"/>
            <a:ext cx="0" cy="647700"/>
          </a:xfrm>
          <a:prstGeom prst="line">
            <a:avLst/>
          </a:prstGeom>
          <a:noFill/>
          <a:ln w="57150">
            <a:solidFill>
              <a:srgbClr val="33CC33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19" name="Rectangle 7"/>
          <p:cNvSpPr>
            <a:spLocks noChangeArrowheads="1"/>
          </p:cNvSpPr>
          <p:nvPr/>
        </p:nvSpPr>
        <p:spPr bwMode="auto">
          <a:xfrm>
            <a:off x="395288" y="3644900"/>
            <a:ext cx="1008062" cy="720725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b="1">
                <a:solidFill>
                  <a:schemeClr val="bg1"/>
                </a:solidFill>
              </a:rPr>
              <a:t>POP3</a:t>
            </a:r>
          </a:p>
          <a:p>
            <a:pPr algn="ctr" eaLnBrk="0" hangingPunct="0"/>
            <a:r>
              <a:rPr lang="en-US" b="1">
                <a:solidFill>
                  <a:schemeClr val="bg1"/>
                </a:solidFill>
              </a:rPr>
              <a:t>Сервер</a:t>
            </a:r>
          </a:p>
        </p:txBody>
      </p:sp>
      <p:sp useBgFill="1">
        <p:nvSpPr>
          <p:cNvPr id="21512" name="Cloud"/>
          <p:cNvSpPr>
            <a:spLocks noChangeAspect="1" noEditPoints="1" noChangeArrowheads="1"/>
          </p:cNvSpPr>
          <p:nvPr/>
        </p:nvSpPr>
        <p:spPr bwMode="auto">
          <a:xfrm>
            <a:off x="2916238" y="1196975"/>
            <a:ext cx="3168650" cy="2124075"/>
          </a:xfrm>
          <a:custGeom>
            <a:avLst/>
            <a:gdLst>
              <a:gd name="T0" fmla="*/ 211540981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117447560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lnTo>
                  <a:pt x="1949" y="7180"/>
                </a:ln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63500" dist="107763" dir="2700000" algn="ctr" rotWithShape="0">
              <a:srgbClr val="000000">
                <a:alpha val="74998"/>
              </a:srgbClr>
            </a:outerShdw>
          </a:effectLst>
        </p:spPr>
        <p:txBody>
          <a:bodyPr/>
          <a:lstStyle/>
          <a:p>
            <a:pPr algn="ctr" eaLnBrk="0" hangingPunct="0">
              <a:defRPr/>
            </a:pPr>
            <a:endParaRPr lang="mk" sz="2400" b="1">
              <a:ea typeface="MS PGothic" pitchFamily="34" charset="-128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mk" sz="4000" b="1">
                <a:ea typeface="MS PGothic" pitchFamily="34" charset="-128"/>
                <a:cs typeface="Arial" pitchFamily="34" charset="0"/>
              </a:rPr>
              <a:t>Интернет</a:t>
            </a:r>
          </a:p>
        </p:txBody>
      </p:sp>
      <p:sp>
        <p:nvSpPr>
          <p:cNvPr id="13321" name="computr2"/>
          <p:cNvSpPr>
            <a:spLocks noEditPoints="1" noChangeArrowheads="1"/>
          </p:cNvSpPr>
          <p:nvPr/>
        </p:nvSpPr>
        <p:spPr bwMode="auto">
          <a:xfrm>
            <a:off x="539750" y="5013325"/>
            <a:ext cx="1800225" cy="1512888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0 h 21600"/>
              <a:gd name="T6" fmla="*/ 2147483647 w 21600"/>
              <a:gd name="T7" fmla="*/ 0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2147483647 w 21600"/>
              <a:gd name="T17" fmla="*/ 2147483647 h 21600"/>
              <a:gd name="T18" fmla="*/ 2147483647 w 21600"/>
              <a:gd name="T19" fmla="*/ 2147483647 h 2160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6194 w 21600"/>
              <a:gd name="T31" fmla="*/ 1913 h 21600"/>
              <a:gd name="T32" fmla="*/ 15565 w 21600"/>
              <a:gd name="T33" fmla="*/ 9747 h 2160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1600" h="21600" extrusionOk="0">
                <a:moveTo>
                  <a:pt x="21022" y="20295"/>
                </a:moveTo>
                <a:lnTo>
                  <a:pt x="18828" y="18396"/>
                </a:lnTo>
                <a:lnTo>
                  <a:pt x="18828" y="13174"/>
                </a:lnTo>
                <a:lnTo>
                  <a:pt x="15478" y="13174"/>
                </a:lnTo>
                <a:lnTo>
                  <a:pt x="15478" y="11631"/>
                </a:lnTo>
                <a:lnTo>
                  <a:pt x="17326" y="11631"/>
                </a:lnTo>
                <a:lnTo>
                  <a:pt x="17326" y="11156"/>
                </a:lnTo>
                <a:lnTo>
                  <a:pt x="17326" y="0"/>
                </a:lnTo>
                <a:lnTo>
                  <a:pt x="10858" y="0"/>
                </a:lnTo>
                <a:lnTo>
                  <a:pt x="4274" y="0"/>
                </a:lnTo>
                <a:lnTo>
                  <a:pt x="4274" y="11037"/>
                </a:lnTo>
                <a:lnTo>
                  <a:pt x="4274" y="11631"/>
                </a:lnTo>
                <a:lnTo>
                  <a:pt x="6122" y="11631"/>
                </a:lnTo>
                <a:lnTo>
                  <a:pt x="6122" y="13174"/>
                </a:lnTo>
                <a:lnTo>
                  <a:pt x="2772" y="13174"/>
                </a:lnTo>
                <a:lnTo>
                  <a:pt x="2772" y="18514"/>
                </a:lnTo>
                <a:lnTo>
                  <a:pt x="693" y="20295"/>
                </a:lnTo>
                <a:lnTo>
                  <a:pt x="462" y="20413"/>
                </a:lnTo>
                <a:lnTo>
                  <a:pt x="231" y="20651"/>
                </a:lnTo>
                <a:lnTo>
                  <a:pt x="116" y="20888"/>
                </a:lnTo>
                <a:lnTo>
                  <a:pt x="0" y="21125"/>
                </a:lnTo>
                <a:lnTo>
                  <a:pt x="0" y="21244"/>
                </a:lnTo>
                <a:lnTo>
                  <a:pt x="116" y="21363"/>
                </a:lnTo>
                <a:lnTo>
                  <a:pt x="116" y="21481"/>
                </a:lnTo>
                <a:lnTo>
                  <a:pt x="231" y="21481"/>
                </a:lnTo>
                <a:lnTo>
                  <a:pt x="347" y="21600"/>
                </a:lnTo>
                <a:lnTo>
                  <a:pt x="578" y="21600"/>
                </a:lnTo>
                <a:lnTo>
                  <a:pt x="693" y="21600"/>
                </a:lnTo>
                <a:lnTo>
                  <a:pt x="10858" y="21600"/>
                </a:lnTo>
                <a:lnTo>
                  <a:pt x="20907" y="21600"/>
                </a:lnTo>
                <a:lnTo>
                  <a:pt x="21138" y="21600"/>
                </a:lnTo>
                <a:lnTo>
                  <a:pt x="21253" y="21600"/>
                </a:lnTo>
                <a:lnTo>
                  <a:pt x="21369" y="21481"/>
                </a:lnTo>
                <a:lnTo>
                  <a:pt x="21484" y="21481"/>
                </a:lnTo>
                <a:lnTo>
                  <a:pt x="21600" y="21363"/>
                </a:lnTo>
                <a:lnTo>
                  <a:pt x="21600" y="21244"/>
                </a:lnTo>
                <a:lnTo>
                  <a:pt x="21600" y="21125"/>
                </a:lnTo>
                <a:lnTo>
                  <a:pt x="21484" y="20888"/>
                </a:lnTo>
                <a:lnTo>
                  <a:pt x="21369" y="20651"/>
                </a:lnTo>
                <a:lnTo>
                  <a:pt x="21253" y="20413"/>
                </a:lnTo>
                <a:lnTo>
                  <a:pt x="21022" y="20295"/>
                </a:lnTo>
                <a:close/>
              </a:path>
              <a:path w="21600" h="21600" extrusionOk="0">
                <a:moveTo>
                  <a:pt x="18019" y="18514"/>
                </a:moveTo>
                <a:lnTo>
                  <a:pt x="17326" y="17921"/>
                </a:lnTo>
                <a:lnTo>
                  <a:pt x="4389" y="17921"/>
                </a:lnTo>
                <a:lnTo>
                  <a:pt x="3696" y="18514"/>
                </a:lnTo>
                <a:lnTo>
                  <a:pt x="18019" y="18514"/>
                </a:lnTo>
                <a:close/>
              </a:path>
              <a:path w="21600" h="21600" extrusionOk="0">
                <a:moveTo>
                  <a:pt x="19174" y="19701"/>
                </a:moveTo>
                <a:lnTo>
                  <a:pt x="18481" y="19108"/>
                </a:lnTo>
                <a:lnTo>
                  <a:pt x="3119" y="19108"/>
                </a:lnTo>
                <a:lnTo>
                  <a:pt x="2426" y="19701"/>
                </a:lnTo>
                <a:lnTo>
                  <a:pt x="19174" y="19701"/>
                </a:lnTo>
                <a:close/>
              </a:path>
              <a:path w="21600" h="21600" extrusionOk="0">
                <a:moveTo>
                  <a:pt x="20560" y="20769"/>
                </a:moveTo>
                <a:lnTo>
                  <a:pt x="19867" y="20176"/>
                </a:lnTo>
                <a:lnTo>
                  <a:pt x="1848" y="20176"/>
                </a:lnTo>
                <a:lnTo>
                  <a:pt x="1155" y="20769"/>
                </a:lnTo>
                <a:lnTo>
                  <a:pt x="20560" y="20769"/>
                </a:lnTo>
                <a:close/>
              </a:path>
              <a:path w="21600" h="21600" extrusionOk="0">
                <a:moveTo>
                  <a:pt x="18828" y="18396"/>
                </a:moveTo>
                <a:lnTo>
                  <a:pt x="17442" y="17209"/>
                </a:lnTo>
                <a:lnTo>
                  <a:pt x="4158" y="17209"/>
                </a:lnTo>
                <a:lnTo>
                  <a:pt x="2772" y="18514"/>
                </a:lnTo>
                <a:moveTo>
                  <a:pt x="13168" y="14123"/>
                </a:moveTo>
                <a:lnTo>
                  <a:pt x="13168" y="14716"/>
                </a:lnTo>
                <a:lnTo>
                  <a:pt x="17788" y="14716"/>
                </a:lnTo>
                <a:lnTo>
                  <a:pt x="17788" y="14123"/>
                </a:lnTo>
                <a:lnTo>
                  <a:pt x="13168" y="14123"/>
                </a:lnTo>
                <a:close/>
              </a:path>
              <a:path w="21600" h="21600" extrusionOk="0">
                <a:moveTo>
                  <a:pt x="6122" y="1899"/>
                </a:moveTo>
                <a:lnTo>
                  <a:pt x="6122" y="9732"/>
                </a:lnTo>
                <a:lnTo>
                  <a:pt x="15478" y="9732"/>
                </a:lnTo>
                <a:lnTo>
                  <a:pt x="15478" y="1899"/>
                </a:lnTo>
                <a:lnTo>
                  <a:pt x="6122" y="1899"/>
                </a:lnTo>
                <a:moveTo>
                  <a:pt x="6122" y="11631"/>
                </a:moveTo>
                <a:lnTo>
                  <a:pt x="15478" y="11631"/>
                </a:lnTo>
                <a:lnTo>
                  <a:pt x="15478" y="13174"/>
                </a:lnTo>
                <a:lnTo>
                  <a:pt x="6122" y="13174"/>
                </a:lnTo>
                <a:lnTo>
                  <a:pt x="6122" y="11631"/>
                </a:lnTo>
                <a:close/>
              </a:path>
            </a:pathLst>
          </a:custGeom>
          <a:solidFill>
            <a:schemeClr val="folHlink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322" name="computr2"/>
          <p:cNvSpPr>
            <a:spLocks noEditPoints="1" noChangeArrowheads="1"/>
          </p:cNvSpPr>
          <p:nvPr/>
        </p:nvSpPr>
        <p:spPr bwMode="auto">
          <a:xfrm>
            <a:off x="6875463" y="5013325"/>
            <a:ext cx="1800225" cy="151130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0 h 21600"/>
              <a:gd name="T6" fmla="*/ 2147483647 w 21600"/>
              <a:gd name="T7" fmla="*/ 0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2147483647 w 21600"/>
              <a:gd name="T17" fmla="*/ 2147483647 h 21600"/>
              <a:gd name="T18" fmla="*/ 2147483647 w 21600"/>
              <a:gd name="T19" fmla="*/ 2147483647 h 2160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6194 w 21600"/>
              <a:gd name="T31" fmla="*/ 1913 h 21600"/>
              <a:gd name="T32" fmla="*/ 15565 w 21600"/>
              <a:gd name="T33" fmla="*/ 9747 h 2160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1600" h="21600" extrusionOk="0">
                <a:moveTo>
                  <a:pt x="21022" y="20295"/>
                </a:moveTo>
                <a:lnTo>
                  <a:pt x="18828" y="18396"/>
                </a:lnTo>
                <a:lnTo>
                  <a:pt x="18828" y="13174"/>
                </a:lnTo>
                <a:lnTo>
                  <a:pt x="15478" y="13174"/>
                </a:lnTo>
                <a:lnTo>
                  <a:pt x="15478" y="11631"/>
                </a:lnTo>
                <a:lnTo>
                  <a:pt x="17326" y="11631"/>
                </a:lnTo>
                <a:lnTo>
                  <a:pt x="17326" y="11156"/>
                </a:lnTo>
                <a:lnTo>
                  <a:pt x="17326" y="0"/>
                </a:lnTo>
                <a:lnTo>
                  <a:pt x="10858" y="0"/>
                </a:lnTo>
                <a:lnTo>
                  <a:pt x="4274" y="0"/>
                </a:lnTo>
                <a:lnTo>
                  <a:pt x="4274" y="11037"/>
                </a:lnTo>
                <a:lnTo>
                  <a:pt x="4274" y="11631"/>
                </a:lnTo>
                <a:lnTo>
                  <a:pt x="6122" y="11631"/>
                </a:lnTo>
                <a:lnTo>
                  <a:pt x="6122" y="13174"/>
                </a:lnTo>
                <a:lnTo>
                  <a:pt x="2772" y="13174"/>
                </a:lnTo>
                <a:lnTo>
                  <a:pt x="2772" y="18514"/>
                </a:lnTo>
                <a:lnTo>
                  <a:pt x="693" y="20295"/>
                </a:lnTo>
                <a:lnTo>
                  <a:pt x="462" y="20413"/>
                </a:lnTo>
                <a:lnTo>
                  <a:pt x="231" y="20651"/>
                </a:lnTo>
                <a:lnTo>
                  <a:pt x="116" y="20888"/>
                </a:lnTo>
                <a:lnTo>
                  <a:pt x="0" y="21125"/>
                </a:lnTo>
                <a:lnTo>
                  <a:pt x="0" y="21244"/>
                </a:lnTo>
                <a:lnTo>
                  <a:pt x="116" y="21363"/>
                </a:lnTo>
                <a:lnTo>
                  <a:pt x="116" y="21481"/>
                </a:lnTo>
                <a:lnTo>
                  <a:pt x="231" y="21481"/>
                </a:lnTo>
                <a:lnTo>
                  <a:pt x="347" y="21600"/>
                </a:lnTo>
                <a:lnTo>
                  <a:pt x="578" y="21600"/>
                </a:lnTo>
                <a:lnTo>
                  <a:pt x="693" y="21600"/>
                </a:lnTo>
                <a:lnTo>
                  <a:pt x="10858" y="21600"/>
                </a:lnTo>
                <a:lnTo>
                  <a:pt x="20907" y="21600"/>
                </a:lnTo>
                <a:lnTo>
                  <a:pt x="21138" y="21600"/>
                </a:lnTo>
                <a:lnTo>
                  <a:pt x="21253" y="21600"/>
                </a:lnTo>
                <a:lnTo>
                  <a:pt x="21369" y="21481"/>
                </a:lnTo>
                <a:lnTo>
                  <a:pt x="21484" y="21481"/>
                </a:lnTo>
                <a:lnTo>
                  <a:pt x="21600" y="21363"/>
                </a:lnTo>
                <a:lnTo>
                  <a:pt x="21600" y="21244"/>
                </a:lnTo>
                <a:lnTo>
                  <a:pt x="21600" y="21125"/>
                </a:lnTo>
                <a:lnTo>
                  <a:pt x="21484" y="20888"/>
                </a:lnTo>
                <a:lnTo>
                  <a:pt x="21369" y="20651"/>
                </a:lnTo>
                <a:lnTo>
                  <a:pt x="21253" y="20413"/>
                </a:lnTo>
                <a:lnTo>
                  <a:pt x="21022" y="20295"/>
                </a:lnTo>
                <a:close/>
              </a:path>
              <a:path w="21600" h="21600" extrusionOk="0">
                <a:moveTo>
                  <a:pt x="18019" y="18514"/>
                </a:moveTo>
                <a:lnTo>
                  <a:pt x="17326" y="17921"/>
                </a:lnTo>
                <a:lnTo>
                  <a:pt x="4389" y="17921"/>
                </a:lnTo>
                <a:lnTo>
                  <a:pt x="3696" y="18514"/>
                </a:lnTo>
                <a:lnTo>
                  <a:pt x="18019" y="18514"/>
                </a:lnTo>
                <a:close/>
              </a:path>
              <a:path w="21600" h="21600" extrusionOk="0">
                <a:moveTo>
                  <a:pt x="19174" y="19701"/>
                </a:moveTo>
                <a:lnTo>
                  <a:pt x="18481" y="19108"/>
                </a:lnTo>
                <a:lnTo>
                  <a:pt x="3119" y="19108"/>
                </a:lnTo>
                <a:lnTo>
                  <a:pt x="2426" y="19701"/>
                </a:lnTo>
                <a:lnTo>
                  <a:pt x="19174" y="19701"/>
                </a:lnTo>
                <a:close/>
              </a:path>
              <a:path w="21600" h="21600" extrusionOk="0">
                <a:moveTo>
                  <a:pt x="20560" y="20769"/>
                </a:moveTo>
                <a:lnTo>
                  <a:pt x="19867" y="20176"/>
                </a:lnTo>
                <a:lnTo>
                  <a:pt x="1848" y="20176"/>
                </a:lnTo>
                <a:lnTo>
                  <a:pt x="1155" y="20769"/>
                </a:lnTo>
                <a:lnTo>
                  <a:pt x="20560" y="20769"/>
                </a:lnTo>
                <a:close/>
              </a:path>
              <a:path w="21600" h="21600" extrusionOk="0">
                <a:moveTo>
                  <a:pt x="18828" y="18396"/>
                </a:moveTo>
                <a:lnTo>
                  <a:pt x="17442" y="17209"/>
                </a:lnTo>
                <a:lnTo>
                  <a:pt x="4158" y="17209"/>
                </a:lnTo>
                <a:lnTo>
                  <a:pt x="2772" y="18514"/>
                </a:lnTo>
                <a:moveTo>
                  <a:pt x="13168" y="14123"/>
                </a:moveTo>
                <a:lnTo>
                  <a:pt x="13168" y="14716"/>
                </a:lnTo>
                <a:lnTo>
                  <a:pt x="17788" y="14716"/>
                </a:lnTo>
                <a:lnTo>
                  <a:pt x="17788" y="14123"/>
                </a:lnTo>
                <a:lnTo>
                  <a:pt x="13168" y="14123"/>
                </a:lnTo>
                <a:close/>
              </a:path>
              <a:path w="21600" h="21600" extrusionOk="0">
                <a:moveTo>
                  <a:pt x="6122" y="1899"/>
                </a:moveTo>
                <a:lnTo>
                  <a:pt x="6122" y="9732"/>
                </a:lnTo>
                <a:lnTo>
                  <a:pt x="15478" y="9732"/>
                </a:lnTo>
                <a:lnTo>
                  <a:pt x="15478" y="1899"/>
                </a:lnTo>
                <a:lnTo>
                  <a:pt x="6122" y="1899"/>
                </a:lnTo>
                <a:moveTo>
                  <a:pt x="6122" y="11631"/>
                </a:moveTo>
                <a:lnTo>
                  <a:pt x="15478" y="11631"/>
                </a:lnTo>
                <a:lnTo>
                  <a:pt x="15478" y="13174"/>
                </a:lnTo>
                <a:lnTo>
                  <a:pt x="6122" y="13174"/>
                </a:lnTo>
                <a:lnTo>
                  <a:pt x="6122" y="11631"/>
                </a:lnTo>
                <a:close/>
              </a:path>
            </a:pathLst>
          </a:custGeom>
          <a:solidFill>
            <a:schemeClr val="folHlink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323" name="Rectangle 12"/>
          <p:cNvSpPr>
            <a:spLocks noChangeArrowheads="1"/>
          </p:cNvSpPr>
          <p:nvPr/>
        </p:nvSpPr>
        <p:spPr bwMode="auto">
          <a:xfrm>
            <a:off x="1835150" y="3644900"/>
            <a:ext cx="1008063" cy="720725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b="1">
                <a:solidFill>
                  <a:schemeClr val="bg1"/>
                </a:solidFill>
              </a:rPr>
              <a:t>SMTP</a:t>
            </a:r>
          </a:p>
          <a:p>
            <a:pPr algn="ctr" eaLnBrk="0" hangingPunct="0"/>
            <a:r>
              <a:rPr lang="en-US" b="1">
                <a:solidFill>
                  <a:schemeClr val="bg1"/>
                </a:solidFill>
              </a:rPr>
              <a:t>Сервер</a:t>
            </a:r>
          </a:p>
        </p:txBody>
      </p:sp>
      <p:sp>
        <p:nvSpPr>
          <p:cNvPr id="13324" name="Rectangle 13"/>
          <p:cNvSpPr>
            <a:spLocks noChangeArrowheads="1"/>
          </p:cNvSpPr>
          <p:nvPr/>
        </p:nvSpPr>
        <p:spPr bwMode="auto">
          <a:xfrm>
            <a:off x="7451725" y="3716338"/>
            <a:ext cx="1008063" cy="720725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b="1">
                <a:solidFill>
                  <a:schemeClr val="bg1"/>
                </a:solidFill>
              </a:rPr>
              <a:t>POP3</a:t>
            </a:r>
          </a:p>
          <a:p>
            <a:pPr algn="ctr" eaLnBrk="0" hangingPunct="0"/>
            <a:r>
              <a:rPr lang="en-US" b="1">
                <a:solidFill>
                  <a:schemeClr val="bg1"/>
                </a:solidFill>
              </a:rPr>
              <a:t>Сервер</a:t>
            </a:r>
          </a:p>
        </p:txBody>
      </p:sp>
      <p:sp>
        <p:nvSpPr>
          <p:cNvPr id="13325" name="Rectangle 14"/>
          <p:cNvSpPr>
            <a:spLocks noChangeArrowheads="1"/>
          </p:cNvSpPr>
          <p:nvPr/>
        </p:nvSpPr>
        <p:spPr bwMode="auto">
          <a:xfrm>
            <a:off x="6084888" y="3716338"/>
            <a:ext cx="1008062" cy="720725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b="1">
                <a:solidFill>
                  <a:schemeClr val="bg1"/>
                </a:solidFill>
              </a:rPr>
              <a:t>SMTP</a:t>
            </a:r>
          </a:p>
          <a:p>
            <a:pPr algn="ctr" eaLnBrk="0" hangingPunct="0"/>
            <a:r>
              <a:rPr lang="en-US" b="1">
                <a:solidFill>
                  <a:schemeClr val="bg1"/>
                </a:solidFill>
              </a:rPr>
              <a:t>Сервер</a:t>
            </a:r>
          </a:p>
        </p:txBody>
      </p:sp>
      <p:sp>
        <p:nvSpPr>
          <p:cNvPr id="103439" name="Text Box 15"/>
          <p:cNvSpPr txBox="1">
            <a:spLocks noChangeArrowheads="1"/>
          </p:cNvSpPr>
          <p:nvPr/>
        </p:nvSpPr>
        <p:spPr bwMode="auto">
          <a:xfrm>
            <a:off x="2362200" y="4343400"/>
            <a:ext cx="2425824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r>
              <a:rPr lang="en-US" sz="1600" dirty="0" err="1"/>
              <a:t>Кога</a:t>
            </a:r>
            <a:r>
              <a:rPr lang="en-US" sz="1600" dirty="0"/>
              <a:t> </a:t>
            </a:r>
            <a:r>
              <a:rPr lang="en-US" sz="1600" dirty="0" err="1"/>
              <a:t>Алис</a:t>
            </a:r>
            <a:r>
              <a:rPr lang="en-US" sz="1600" dirty="0"/>
              <a:t> </a:t>
            </a:r>
            <a:r>
              <a:rPr lang="en-US" sz="1600" dirty="0" err="1"/>
              <a:t>ќе</a:t>
            </a:r>
            <a:r>
              <a:rPr lang="en-US" sz="1600" dirty="0"/>
              <a:t> </a:t>
            </a:r>
            <a:r>
              <a:rPr lang="en-US" sz="1600" dirty="0" err="1"/>
              <a:t>притисне</a:t>
            </a:r>
            <a:r>
              <a:rPr lang="en-US" sz="1600" dirty="0"/>
              <a:t> SEND (ПРАТИ) </a:t>
            </a:r>
            <a:r>
              <a:rPr lang="en-US" sz="1600" dirty="0" err="1"/>
              <a:t>нејзината</a:t>
            </a:r>
            <a:r>
              <a:rPr lang="en-US" sz="1600" dirty="0"/>
              <a:t> </a:t>
            </a:r>
            <a:r>
              <a:rPr lang="en-US" sz="1600" dirty="0" err="1"/>
              <a:t>електронска</a:t>
            </a:r>
            <a:r>
              <a:rPr lang="en-US" sz="1600" dirty="0"/>
              <a:t> </a:t>
            </a:r>
            <a:r>
              <a:rPr lang="en-US" sz="1600" dirty="0" err="1"/>
              <a:t>пошта</a:t>
            </a:r>
            <a:r>
              <a:rPr lang="en-US" sz="1600" dirty="0"/>
              <a:t> </a:t>
            </a:r>
            <a:r>
              <a:rPr lang="en-US" sz="1600" dirty="0" err="1"/>
              <a:t>се</a:t>
            </a:r>
            <a:r>
              <a:rPr lang="en-US" sz="1600" dirty="0"/>
              <a:t> </a:t>
            </a:r>
            <a:r>
              <a:rPr lang="en-US" sz="1600" dirty="0" err="1"/>
              <a:t>преместува</a:t>
            </a:r>
            <a:r>
              <a:rPr lang="en-US" sz="1600" dirty="0"/>
              <a:t> </a:t>
            </a:r>
            <a:r>
              <a:rPr lang="en-US" sz="1600" dirty="0" err="1"/>
              <a:t>од</a:t>
            </a:r>
            <a:r>
              <a:rPr lang="en-US" sz="1600" dirty="0"/>
              <a:t> </a:t>
            </a:r>
            <a:r>
              <a:rPr lang="en-US" sz="1600" dirty="0" err="1"/>
              <a:t>нејзиниот</a:t>
            </a:r>
            <a:r>
              <a:rPr lang="en-US" sz="1600" dirty="0"/>
              <a:t> </a:t>
            </a:r>
            <a:r>
              <a:rPr lang="en-US" sz="1600" dirty="0" err="1"/>
              <a:t>компјутер</a:t>
            </a:r>
            <a:r>
              <a:rPr lang="en-US" sz="1600" dirty="0"/>
              <a:t> </a:t>
            </a:r>
            <a:r>
              <a:rPr lang="en-US" sz="1600" dirty="0" err="1"/>
              <a:t>до</a:t>
            </a:r>
            <a:r>
              <a:rPr lang="en-US" sz="1600" dirty="0"/>
              <a:t> </a:t>
            </a:r>
            <a:r>
              <a:rPr lang="en-US" sz="1600" dirty="0" err="1"/>
              <a:t>појдовниот</a:t>
            </a:r>
            <a:r>
              <a:rPr lang="en-US" sz="1600" dirty="0"/>
              <a:t> </a:t>
            </a:r>
            <a:r>
              <a:rPr lang="en-US" sz="1600" dirty="0" err="1"/>
              <a:t>меил-сервер</a:t>
            </a:r>
            <a:r>
              <a:rPr lang="en-US" sz="1600" dirty="0"/>
              <a:t> </a:t>
            </a:r>
            <a:r>
              <a:rPr lang="en-US" sz="1600" dirty="0" err="1"/>
              <a:t>на</a:t>
            </a:r>
            <a:r>
              <a:rPr lang="en-US" sz="1600" dirty="0"/>
              <a:t> </a:t>
            </a:r>
            <a:r>
              <a:rPr lang="en-US" sz="1600" dirty="0" err="1"/>
              <a:t>нејзинииот</a:t>
            </a:r>
            <a:r>
              <a:rPr lang="en-US" sz="1600" dirty="0"/>
              <a:t> </a:t>
            </a:r>
            <a:r>
              <a:rPr lang="en-US" sz="1600" dirty="0" err="1"/>
              <a:t>провајдер</a:t>
            </a:r>
            <a:r>
              <a:rPr lang="en-US" sz="1600" dirty="0"/>
              <a:t> </a:t>
            </a:r>
            <a:r>
              <a:rPr lang="en-US" sz="1600" dirty="0" err="1"/>
              <a:t>на</a:t>
            </a:r>
            <a:r>
              <a:rPr lang="en-US" sz="1600" dirty="0"/>
              <a:t> </a:t>
            </a:r>
            <a:r>
              <a:rPr lang="en-US" sz="1600" dirty="0" err="1"/>
              <a:t>интернет</a:t>
            </a:r>
            <a:r>
              <a:rPr lang="en-US" sz="1600" dirty="0"/>
              <a:t> </a:t>
            </a:r>
            <a:r>
              <a:rPr lang="en-US" sz="1600" dirty="0" err="1"/>
              <a:t>услуги</a:t>
            </a:r>
            <a:r>
              <a:rPr lang="en-US" sz="1600" dirty="0"/>
              <a:t> (Internet Service Provider (ISP)).</a:t>
            </a:r>
          </a:p>
        </p:txBody>
      </p:sp>
      <p:sp>
        <p:nvSpPr>
          <p:cNvPr id="103440" name="Text Box 16"/>
          <p:cNvSpPr txBox="1">
            <a:spLocks noChangeArrowheads="1"/>
          </p:cNvSpPr>
          <p:nvPr/>
        </p:nvSpPr>
        <p:spPr bwMode="auto">
          <a:xfrm>
            <a:off x="179388" y="2492375"/>
            <a:ext cx="2808287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ctr"/>
            <a:r>
              <a:rPr lang="en-US"/>
              <a:t>ISP на Алис потоа ја проследува електронската пошта понатаму на интернет</a:t>
            </a:r>
          </a:p>
        </p:txBody>
      </p:sp>
      <p:sp>
        <p:nvSpPr>
          <p:cNvPr id="103441" name="Text Box 17"/>
          <p:cNvSpPr txBox="1">
            <a:spLocks noChangeArrowheads="1"/>
          </p:cNvSpPr>
          <p:nvPr/>
        </p:nvSpPr>
        <p:spPr bwMode="auto">
          <a:xfrm>
            <a:off x="6781800" y="2354262"/>
            <a:ext cx="227488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ctr"/>
            <a:r>
              <a:rPr lang="en-US" dirty="0" err="1"/>
              <a:t>Поштата</a:t>
            </a:r>
            <a:r>
              <a:rPr lang="en-US" dirty="0"/>
              <a:t> е </a:t>
            </a:r>
            <a:r>
              <a:rPr lang="en-US" dirty="0" err="1"/>
              <a:t>проследена</a:t>
            </a:r>
            <a:r>
              <a:rPr lang="en-US" dirty="0"/>
              <a:t> </a:t>
            </a:r>
            <a:r>
              <a:rPr lang="en-US" dirty="0" err="1"/>
              <a:t>до</a:t>
            </a:r>
            <a:r>
              <a:rPr lang="en-US" dirty="0"/>
              <a:t> </a:t>
            </a:r>
            <a:r>
              <a:rPr lang="en-US" dirty="0" err="1"/>
              <a:t>дојдовниот</a:t>
            </a:r>
            <a:r>
              <a:rPr lang="en-US" dirty="0"/>
              <a:t> РОР3 </a:t>
            </a:r>
            <a:r>
              <a:rPr lang="en-US" dirty="0" err="1"/>
              <a:t>меил-сервер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ISP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Боб</a:t>
            </a:r>
            <a:r>
              <a:rPr lang="en-US" dirty="0"/>
              <a:t> </a:t>
            </a:r>
          </a:p>
        </p:txBody>
      </p:sp>
      <p:sp>
        <p:nvSpPr>
          <p:cNvPr id="103442" name="Text Box 18"/>
          <p:cNvSpPr txBox="1">
            <a:spLocks noChangeArrowheads="1"/>
          </p:cNvSpPr>
          <p:nvPr/>
        </p:nvSpPr>
        <p:spPr bwMode="auto">
          <a:xfrm>
            <a:off x="5364088" y="4572000"/>
            <a:ext cx="1722512" cy="206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ctr"/>
            <a:r>
              <a:rPr lang="en-US" sz="1600" dirty="0" err="1"/>
              <a:t>Следниот</a:t>
            </a:r>
            <a:r>
              <a:rPr lang="en-US" sz="1600" dirty="0"/>
              <a:t> </a:t>
            </a:r>
            <a:r>
              <a:rPr lang="en-US" sz="1600" dirty="0" err="1"/>
              <a:t>пат</a:t>
            </a:r>
            <a:r>
              <a:rPr lang="en-US" sz="1600" dirty="0"/>
              <a:t> </a:t>
            </a:r>
            <a:r>
              <a:rPr lang="en-US" sz="1600" dirty="0" err="1"/>
              <a:t>кога</a:t>
            </a:r>
            <a:r>
              <a:rPr lang="en-US" sz="1600" dirty="0"/>
              <a:t> </a:t>
            </a:r>
            <a:r>
              <a:rPr lang="en-US" sz="1600" dirty="0" err="1"/>
              <a:t>Боб</a:t>
            </a:r>
            <a:r>
              <a:rPr lang="en-US" sz="1600" dirty="0"/>
              <a:t> </a:t>
            </a:r>
            <a:r>
              <a:rPr lang="en-US" sz="1600" dirty="0" err="1"/>
              <a:t>ќе</a:t>
            </a:r>
            <a:r>
              <a:rPr lang="en-US" sz="1600" dirty="0"/>
              <a:t> </a:t>
            </a:r>
            <a:r>
              <a:rPr lang="en-US" sz="1600" dirty="0" err="1"/>
              <a:t>се</a:t>
            </a:r>
            <a:r>
              <a:rPr lang="en-US" sz="1600" dirty="0"/>
              <a:t> </a:t>
            </a:r>
            <a:r>
              <a:rPr lang="en-US" sz="1600" dirty="0" err="1"/>
              <a:t>поврзе</a:t>
            </a:r>
            <a:r>
              <a:rPr lang="en-US" sz="1600" dirty="0"/>
              <a:t> </a:t>
            </a:r>
            <a:r>
              <a:rPr lang="en-US" sz="1600" dirty="0" err="1"/>
              <a:t>со</a:t>
            </a:r>
            <a:r>
              <a:rPr lang="en-US" sz="1600" dirty="0"/>
              <a:t> </a:t>
            </a:r>
            <a:r>
              <a:rPr lang="en-US" sz="1600" dirty="0" err="1"/>
              <a:t>својот</a:t>
            </a:r>
            <a:r>
              <a:rPr lang="en-US" sz="1600" dirty="0"/>
              <a:t> ISP, </a:t>
            </a:r>
            <a:r>
              <a:rPr lang="en-US" sz="1600" dirty="0" err="1"/>
              <a:t>електронската</a:t>
            </a:r>
            <a:r>
              <a:rPr lang="en-US" sz="1600" dirty="0"/>
              <a:t> </a:t>
            </a:r>
            <a:r>
              <a:rPr lang="en-US" sz="1600" dirty="0" err="1"/>
              <a:t>пошта</a:t>
            </a:r>
            <a:r>
              <a:rPr lang="en-US" sz="1600" dirty="0"/>
              <a:t> </a:t>
            </a:r>
            <a:r>
              <a:rPr lang="en-US" sz="1600" dirty="0" err="1"/>
              <a:t>ќе</a:t>
            </a:r>
            <a:r>
              <a:rPr lang="en-US" sz="1600" dirty="0"/>
              <a:t> </a:t>
            </a:r>
            <a:r>
              <a:rPr lang="en-US" sz="1600" dirty="0" err="1"/>
              <a:t>се</a:t>
            </a:r>
            <a:r>
              <a:rPr lang="en-US" sz="1600" dirty="0"/>
              <a:t> </a:t>
            </a:r>
            <a:r>
              <a:rPr lang="en-US" sz="1600" dirty="0" err="1"/>
              <a:t>вчита</a:t>
            </a:r>
            <a:r>
              <a:rPr lang="en-US" sz="1600" dirty="0"/>
              <a:t> </a:t>
            </a:r>
            <a:r>
              <a:rPr lang="en-US" sz="1600" dirty="0" err="1"/>
              <a:t>во</a:t>
            </a:r>
            <a:r>
              <a:rPr lang="en-US" sz="1600" dirty="0"/>
              <a:t> </a:t>
            </a:r>
            <a:r>
              <a:rPr lang="en-US" sz="1600" dirty="0" err="1"/>
              <a:t>неговиот</a:t>
            </a:r>
            <a:r>
              <a:rPr lang="en-US" sz="1600" dirty="0"/>
              <a:t> </a:t>
            </a:r>
            <a:r>
              <a:rPr lang="en-US" sz="1600" dirty="0" err="1"/>
              <a:t>компјутер</a:t>
            </a:r>
            <a:endParaRPr lang="en-US" sz="1600" dirty="0"/>
          </a:p>
        </p:txBody>
      </p:sp>
      <p:sp>
        <p:nvSpPr>
          <p:cNvPr id="13330" name="Rectangle 19"/>
          <p:cNvSpPr>
            <a:spLocks noChangeArrowheads="1"/>
          </p:cNvSpPr>
          <p:nvPr/>
        </p:nvSpPr>
        <p:spPr bwMode="auto">
          <a:xfrm>
            <a:off x="1042988" y="5157788"/>
            <a:ext cx="792162" cy="576262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2000" b="1"/>
              <a:t>АЛИС</a:t>
            </a:r>
          </a:p>
        </p:txBody>
      </p:sp>
      <p:sp>
        <p:nvSpPr>
          <p:cNvPr id="13331" name="Rectangle 20"/>
          <p:cNvSpPr>
            <a:spLocks noChangeArrowheads="1"/>
          </p:cNvSpPr>
          <p:nvPr/>
        </p:nvSpPr>
        <p:spPr bwMode="auto">
          <a:xfrm>
            <a:off x="7380288" y="5157788"/>
            <a:ext cx="792162" cy="576262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2000" b="1">
                <a:solidFill>
                  <a:schemeClr val="bg1"/>
                </a:solidFill>
              </a:rPr>
              <a:t>БОБ</a:t>
            </a:r>
          </a:p>
        </p:txBody>
      </p:sp>
      <p:sp>
        <p:nvSpPr>
          <p:cNvPr id="13332" name="Slide Number Placeholder 20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DEAD4253-03F2-421B-9384-949EE815FE1A}" type="slidenum">
              <a:rPr lang="en-US" smtClean="0">
                <a:solidFill>
                  <a:srgbClr val="898989"/>
                </a:solidFill>
              </a:rPr>
              <a:pPr eaLnBrk="1" hangingPunct="1"/>
              <a:t>12</a:t>
            </a:fld>
            <a:endParaRPr lang="en-US" smtClean="0">
              <a:solidFill>
                <a:srgbClr val="898989"/>
              </a:solidFill>
            </a:endParaRPr>
          </a:p>
        </p:txBody>
      </p:sp>
      <p:sp>
        <p:nvSpPr>
          <p:cNvPr id="13333" name="TextBox 1"/>
          <p:cNvSpPr txBox="1">
            <a:spLocks noChangeArrowheads="1"/>
          </p:cNvSpPr>
          <p:nvPr/>
        </p:nvSpPr>
        <p:spPr bwMode="auto">
          <a:xfrm>
            <a:off x="8816975" y="4233863"/>
            <a:ext cx="1857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3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03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03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03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03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03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03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03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03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426" grpId="0" animBg="1"/>
      <p:bldP spid="103427" grpId="0" animBg="1"/>
      <p:bldP spid="103428" grpId="0" animBg="1"/>
      <p:bldP spid="103429" grpId="0" animBg="1"/>
      <p:bldP spid="103430" grpId="0" animBg="1"/>
      <p:bldP spid="103439" grpId="0"/>
      <p:bldP spid="103440" grpId="0"/>
      <p:bldP spid="103441" grpId="0"/>
      <p:bldP spid="10344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Студија на случај: Активност на е-пошта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Порака на е-пошта е составена од два дела</a:t>
            </a:r>
          </a:p>
          <a:p>
            <a:pPr lvl="1"/>
            <a:r>
              <a:rPr lang="en-US" smtClean="0"/>
              <a:t>Хедер: Содржи информации за тоа од кого е пораката, за кого е, предметот, датумот итн.</a:t>
            </a:r>
          </a:p>
          <a:p>
            <a:pPr lvl="2"/>
            <a:r>
              <a:rPr lang="en-US" smtClean="0"/>
              <a:t>…и како таа е складирана/проследена!</a:t>
            </a:r>
          </a:p>
          <a:p>
            <a:pPr lvl="1"/>
            <a:r>
              <a:rPr lang="en-US" smtClean="0"/>
              <a:t>Главен текст: Фактичката содржина на пораката на е-пошта.</a:t>
            </a:r>
          </a:p>
          <a:p>
            <a:r>
              <a:rPr lang="en-US" smtClean="0"/>
              <a:t>Пример на порака на е-пошта со хедери е прикажан на следниот слајд.</a:t>
            </a:r>
          </a:p>
          <a:p>
            <a:endParaRPr lang="en-US" smtClean="0"/>
          </a:p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 txBox="1">
            <a:spLocks noChangeArrowheads="1"/>
          </p:cNvSpPr>
          <p:nvPr/>
        </p:nvSpPr>
        <p:spPr bwMode="auto">
          <a:xfrm>
            <a:off x="468313" y="1341438"/>
            <a:ext cx="8229600" cy="54006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400"/>
              <a:t>Microsoft Mail Internet Headers Version 2.0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400"/>
              <a:t>Received: from xproxy.gmail.com ([66.249.82.197]) by exchange1.trl.org with Microsoft SMTPSVC(6.0.3790.0); Tue, 27 Mar 2007 09:44:54 +0100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400"/>
              <a:t>Received: by xproxy.gmail.com with SMTP id h28so988094wxd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400"/>
              <a:t>for &lt;Jim.Stark@trl.org&gt;; Tue, 27 Mar 2007 00:44:31 -0800 (PST)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400"/>
              <a:t>DomainKey-Signature: a=rsa-sha1; q=dns; c=nofws;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400"/>
              <a:t>s=beta; d=gmail.com;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400"/>
              <a:t>h=received:message-id:date:from:to:subject:in-reply-to:mime-version:content-type:references;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400"/>
              <a:t>	b=RY8mK69lgiScvczLvTJmfvlXoZa1zUskwWsukAn3jlzblALGzxF/pzpDKyrEnIDyZrKp8VnthCyCgyHOfi7KCHhaseAXG4UAQO8zIbSFDxw6uVN0jUVYQx0a60pjkFBxmdzL/PCDEllSFEExVQB+m0WD/lcGQEgGmecYV1nRmy8=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400"/>
              <a:t>Received: by 10.70.100.14 with SMTP id x14mr6330299wxb; Tue, 27 Mar 2007 00:44:30 -0800 (PST)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400"/>
              <a:t>Received: by 10.70.122.16 with HTTP; Tue, 27 Mar 2007 00:44:30 -0800 (PST)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400"/>
              <a:t>Message-ID: &lt;95ecf0550603280044n7a18048fs8e37cf2c2ea3a3d8@mail.gmail.com&gt;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400"/>
              <a:t>Датум: Вторник, 27 јануари 2007 09:44:30 +100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400"/>
              <a:t>Од: "Jim Stark" &lt;jc.stark@gmail.com&gt;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400"/>
              <a:t>До: "Jim Stark" &lt;Jim.Stark@trl.org&gt;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400"/>
              <a:t>Предмет: Врска: тест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400"/>
              <a:t>In-Reply-To: &lt;42675D880C511048AE555539A210615627A281@exchange1.trl.org&gt;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400"/>
              <a:t>MIME-Version: 1.0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400"/>
              <a:t>Content-Type: multipart/alternative; 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400"/>
              <a:t>	boundary="----=_Part_21605_28805312.1143535470923"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400"/>
              <a:t>References: &lt;42675D880C511048AE555539A210615627A281@exchange1.trl.org&gt;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400"/>
              <a:t>Return-Path: jc.stark@gmail.com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400"/>
              <a:t>X-OriginalArrivalTime: 27 Mar 2007 08:44:54.0322 (UTC) FILETIME=[E283E920:01C65243]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endParaRPr lang="en-US" sz="1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Евиденција</a:t>
            </a:r>
            <a:r>
              <a:rPr lang="en-US" dirty="0" smtClean="0"/>
              <a:t> </a:t>
            </a:r>
            <a:r>
              <a:rPr lang="en-US" dirty="0" err="1" smtClean="0"/>
              <a:t>на</a:t>
            </a:r>
            <a:r>
              <a:rPr lang="en-US" dirty="0" smtClean="0"/>
              <a:t> </a:t>
            </a:r>
            <a:r>
              <a:rPr lang="en-US" dirty="0" err="1" smtClean="0"/>
              <a:t>мултинационални</a:t>
            </a:r>
            <a:r>
              <a:rPr lang="en-US" dirty="0" smtClean="0"/>
              <a:t> </a:t>
            </a:r>
            <a:r>
              <a:rPr lang="en-US" dirty="0" err="1" smtClean="0"/>
              <a:t>провајдери</a:t>
            </a:r>
            <a:r>
              <a:rPr lang="en-US" dirty="0" smtClean="0"/>
              <a:t> </a:t>
            </a:r>
            <a:r>
              <a:rPr lang="en-US" dirty="0" err="1" smtClean="0"/>
              <a:t>на</a:t>
            </a:r>
            <a:r>
              <a:rPr lang="en-US" dirty="0" smtClean="0"/>
              <a:t> </a:t>
            </a:r>
            <a:r>
              <a:rPr lang="en-US" dirty="0" err="1" smtClean="0"/>
              <a:t>услуги</a:t>
            </a:r>
            <a:endParaRPr lang="en-US" dirty="0" smtClean="0"/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2800" dirty="0" smtClean="0"/>
          </a:p>
          <a:p>
            <a:r>
              <a:rPr lang="en-US" sz="2800" dirty="0" err="1" smtClean="0"/>
              <a:t>Мултинационалните</a:t>
            </a:r>
            <a:r>
              <a:rPr lang="en-US" sz="2800" dirty="0" smtClean="0"/>
              <a:t> </a:t>
            </a:r>
            <a:r>
              <a:rPr lang="en-US" sz="2800" dirty="0" err="1" smtClean="0"/>
              <a:t>провајдери</a:t>
            </a:r>
            <a:r>
              <a:rPr lang="en-US" sz="2800" dirty="0" smtClean="0"/>
              <a:t> </a:t>
            </a:r>
            <a:r>
              <a:rPr lang="en-US" sz="2800" dirty="0" err="1" smtClean="0"/>
              <a:t>на</a:t>
            </a:r>
            <a:r>
              <a:rPr lang="en-US" sz="2800" dirty="0" smtClean="0"/>
              <a:t> </a:t>
            </a:r>
            <a:r>
              <a:rPr lang="en-US" sz="2800" dirty="0" err="1" smtClean="0"/>
              <a:t>услуги</a:t>
            </a:r>
            <a:r>
              <a:rPr lang="en-US" sz="2800" dirty="0" smtClean="0"/>
              <a:t> (Facebook, Google Etc.) </a:t>
            </a:r>
            <a:r>
              <a:rPr lang="en-US" sz="2800" dirty="0" err="1" smtClean="0"/>
              <a:t>би</a:t>
            </a:r>
            <a:r>
              <a:rPr lang="en-US" sz="2800" dirty="0" smtClean="0"/>
              <a:t> </a:t>
            </a:r>
            <a:r>
              <a:rPr lang="en-US" sz="2800" dirty="0" err="1" smtClean="0"/>
              <a:t>можеле</a:t>
            </a:r>
            <a:r>
              <a:rPr lang="en-US" sz="2800" dirty="0" smtClean="0"/>
              <a:t> </a:t>
            </a:r>
            <a:r>
              <a:rPr lang="en-US" sz="2800" dirty="0" err="1" smtClean="0"/>
              <a:t>да</a:t>
            </a:r>
            <a:r>
              <a:rPr lang="en-US" sz="2800" dirty="0" smtClean="0"/>
              <a:t> </a:t>
            </a:r>
            <a:r>
              <a:rPr lang="en-US" sz="2800" dirty="0" err="1" smtClean="0"/>
              <a:t>бидат</a:t>
            </a:r>
            <a:r>
              <a:rPr lang="en-US" sz="2800" dirty="0" smtClean="0"/>
              <a:t> </a:t>
            </a:r>
            <a:r>
              <a:rPr lang="en-US" sz="2800" dirty="0" err="1" smtClean="0"/>
              <a:t>во</a:t>
            </a:r>
            <a:r>
              <a:rPr lang="en-US" sz="2800" dirty="0" smtClean="0"/>
              <a:t> </a:t>
            </a:r>
            <a:r>
              <a:rPr lang="en-US" sz="2800" dirty="0" err="1" smtClean="0"/>
              <a:t>можност</a:t>
            </a:r>
            <a:r>
              <a:rPr lang="en-US" sz="2800" dirty="0" smtClean="0"/>
              <a:t> </a:t>
            </a:r>
            <a:r>
              <a:rPr lang="en-US" sz="2800" dirty="0" err="1" smtClean="0"/>
              <a:t>да</a:t>
            </a:r>
            <a:r>
              <a:rPr lang="en-US" sz="2800" dirty="0" smtClean="0"/>
              <a:t> </a:t>
            </a:r>
            <a:r>
              <a:rPr lang="en-US" sz="2800" dirty="0" err="1" smtClean="0"/>
              <a:t>ви</a:t>
            </a:r>
            <a:r>
              <a:rPr lang="en-US" sz="2800" dirty="0" smtClean="0"/>
              <a:t> </a:t>
            </a:r>
            <a:r>
              <a:rPr lang="en-US" sz="2800" dirty="0" err="1" smtClean="0"/>
              <a:t>кажат</a:t>
            </a:r>
            <a:r>
              <a:rPr lang="en-US" sz="2800" dirty="0" smtClean="0"/>
              <a:t> </a:t>
            </a:r>
            <a:r>
              <a:rPr lang="en-US" sz="2800" dirty="0" err="1" smtClean="0"/>
              <a:t>која</a:t>
            </a:r>
            <a:r>
              <a:rPr lang="en-US" sz="2800" dirty="0" smtClean="0"/>
              <a:t> IP-</a:t>
            </a:r>
            <a:r>
              <a:rPr lang="en-US" sz="2800" dirty="0" err="1" smtClean="0"/>
              <a:t>адреса</a:t>
            </a:r>
            <a:r>
              <a:rPr lang="en-US" sz="2800" dirty="0" smtClean="0"/>
              <a:t> </a:t>
            </a:r>
            <a:r>
              <a:rPr lang="en-US" sz="2800" dirty="0" err="1" smtClean="0"/>
              <a:t>била</a:t>
            </a:r>
            <a:r>
              <a:rPr lang="en-US" sz="2800" dirty="0" smtClean="0"/>
              <a:t> </a:t>
            </a:r>
            <a:r>
              <a:rPr lang="en-US" sz="2800" dirty="0" err="1" smtClean="0"/>
              <a:t>употребена</a:t>
            </a:r>
            <a:r>
              <a:rPr lang="en-US" sz="2800" dirty="0" smtClean="0"/>
              <a:t> </a:t>
            </a:r>
            <a:r>
              <a:rPr lang="en-US" sz="2800" dirty="0" err="1" smtClean="0"/>
              <a:t>од</a:t>
            </a:r>
            <a:r>
              <a:rPr lang="en-US" sz="2800" dirty="0" smtClean="0"/>
              <a:t> </a:t>
            </a:r>
            <a:r>
              <a:rPr lang="en-US" sz="2800" dirty="0" err="1" smtClean="0"/>
              <a:t>некој</a:t>
            </a:r>
            <a:r>
              <a:rPr lang="en-US" sz="2800" dirty="0" smtClean="0"/>
              <a:t> </a:t>
            </a:r>
            <a:r>
              <a:rPr lang="en-US" sz="2800" dirty="0" err="1" smtClean="0"/>
              <a:t>претплатник</a:t>
            </a:r>
            <a:r>
              <a:rPr lang="en-US" sz="2800" dirty="0" smtClean="0"/>
              <a:t> </a:t>
            </a:r>
            <a:r>
              <a:rPr lang="en-US" sz="2800" dirty="0" err="1" smtClean="0"/>
              <a:t>во</a:t>
            </a:r>
            <a:r>
              <a:rPr lang="en-US" sz="2800" dirty="0" smtClean="0"/>
              <a:t> </a:t>
            </a:r>
            <a:r>
              <a:rPr lang="en-US" sz="2800" dirty="0" err="1" smtClean="0"/>
              <a:t>определено</a:t>
            </a:r>
            <a:r>
              <a:rPr lang="en-US" sz="2800" dirty="0" smtClean="0"/>
              <a:t> </a:t>
            </a:r>
            <a:r>
              <a:rPr lang="en-US" sz="2800" dirty="0" err="1" smtClean="0"/>
              <a:t>време</a:t>
            </a:r>
            <a:r>
              <a:rPr lang="en-US" sz="2800" dirty="0" smtClean="0"/>
              <a:t>.</a:t>
            </a:r>
          </a:p>
          <a:p>
            <a:r>
              <a:rPr lang="en-US" sz="2800" dirty="0" err="1" smtClean="0"/>
              <a:t>Треба</a:t>
            </a:r>
            <a:r>
              <a:rPr lang="en-US" sz="2800" dirty="0" smtClean="0"/>
              <a:t> </a:t>
            </a:r>
            <a:r>
              <a:rPr lang="en-US" sz="2800" dirty="0" err="1" smtClean="0"/>
              <a:t>да</a:t>
            </a:r>
            <a:r>
              <a:rPr lang="en-US" sz="2800" dirty="0" smtClean="0"/>
              <a:t> </a:t>
            </a:r>
            <a:r>
              <a:rPr lang="en-US" sz="2800" dirty="0" err="1" smtClean="0"/>
              <a:t>се</a:t>
            </a:r>
            <a:r>
              <a:rPr lang="en-US" sz="2800" dirty="0" smtClean="0"/>
              <a:t> </a:t>
            </a:r>
            <a:r>
              <a:rPr lang="en-US" sz="2800" dirty="0" err="1" smtClean="0"/>
              <a:t>знаат</a:t>
            </a:r>
            <a:r>
              <a:rPr lang="en-US" sz="2800" dirty="0" smtClean="0"/>
              <a:t> </a:t>
            </a:r>
            <a:r>
              <a:rPr lang="en-US" sz="2800" dirty="0" err="1" smtClean="0"/>
              <a:t>податоците</a:t>
            </a:r>
            <a:r>
              <a:rPr lang="en-US" sz="2800" dirty="0" smtClean="0"/>
              <a:t> </a:t>
            </a:r>
            <a:r>
              <a:rPr lang="en-US" sz="2800" dirty="0" err="1" smtClean="0"/>
              <a:t>за</a:t>
            </a:r>
            <a:r>
              <a:rPr lang="en-US" sz="2800" dirty="0" smtClean="0"/>
              <a:t> </a:t>
            </a:r>
            <a:r>
              <a:rPr lang="en-US" sz="2800" dirty="0" err="1" smtClean="0"/>
              <a:t>идентификација</a:t>
            </a:r>
            <a:r>
              <a:rPr lang="en-US" sz="2800" dirty="0" smtClean="0"/>
              <a:t> (</a:t>
            </a:r>
            <a:r>
              <a:rPr lang="en-US" sz="2800" dirty="0" err="1" smtClean="0"/>
              <a:t>на</a:t>
            </a:r>
            <a:r>
              <a:rPr lang="en-US" sz="2800" dirty="0" smtClean="0"/>
              <a:t> </a:t>
            </a:r>
            <a:r>
              <a:rPr lang="en-US" sz="2800" dirty="0" err="1" smtClean="0"/>
              <a:t>пример</a:t>
            </a:r>
            <a:r>
              <a:rPr lang="en-US" sz="2800" dirty="0" smtClean="0"/>
              <a:t>, </a:t>
            </a:r>
            <a:r>
              <a:rPr lang="en-US" sz="2800" dirty="0" err="1" smtClean="0"/>
              <a:t>идентификација</a:t>
            </a:r>
            <a:r>
              <a:rPr lang="en-US" sz="2800" dirty="0" smtClean="0"/>
              <a:t> </a:t>
            </a:r>
            <a:r>
              <a:rPr lang="en-US" sz="2800" dirty="0" err="1" smtClean="0"/>
              <a:t>на</a:t>
            </a:r>
            <a:r>
              <a:rPr lang="en-US" sz="2800" dirty="0" smtClean="0"/>
              <a:t> </a:t>
            </a:r>
            <a:r>
              <a:rPr lang="en-US" sz="2800" dirty="0" err="1" smtClean="0"/>
              <a:t>корисник</a:t>
            </a:r>
            <a:r>
              <a:rPr lang="en-US" sz="2800" dirty="0" smtClean="0"/>
              <a:t> </a:t>
            </a:r>
            <a:r>
              <a:rPr lang="en-US" sz="2800" dirty="0" err="1" smtClean="0"/>
              <a:t>на</a:t>
            </a:r>
            <a:r>
              <a:rPr lang="en-US" sz="2800" dirty="0" smtClean="0"/>
              <a:t> Facebook) </a:t>
            </a:r>
            <a:r>
              <a:rPr lang="en-US" sz="2800" dirty="0" err="1" smtClean="0"/>
              <a:t>на</a:t>
            </a:r>
            <a:r>
              <a:rPr lang="en-US" sz="2800" dirty="0" smtClean="0"/>
              <a:t> </a:t>
            </a:r>
            <a:r>
              <a:rPr lang="en-US" sz="2800" dirty="0" err="1" smtClean="0"/>
              <a:t>осомничениот</a:t>
            </a:r>
            <a:r>
              <a:rPr lang="en-US" sz="2800" dirty="0" smtClean="0"/>
              <a:t>.</a:t>
            </a:r>
          </a:p>
          <a:p>
            <a:r>
              <a:rPr lang="en-US" sz="2800" dirty="0" err="1" smtClean="0"/>
              <a:t>Обично</a:t>
            </a:r>
            <a:r>
              <a:rPr lang="en-US" sz="2800" dirty="0" smtClean="0"/>
              <a:t> </a:t>
            </a:r>
            <a:r>
              <a:rPr lang="en-US" sz="2800" dirty="0" err="1" smtClean="0"/>
              <a:t>се</a:t>
            </a:r>
            <a:r>
              <a:rPr lang="en-US" sz="2800" dirty="0" smtClean="0"/>
              <a:t> </a:t>
            </a:r>
            <a:r>
              <a:rPr lang="en-US" sz="2800" dirty="0" err="1" smtClean="0"/>
              <a:t>бара</a:t>
            </a:r>
            <a:r>
              <a:rPr lang="en-US" sz="2800" dirty="0" smtClean="0"/>
              <a:t> </a:t>
            </a:r>
            <a:r>
              <a:rPr lang="en-US" sz="2800" dirty="0" err="1" smtClean="0"/>
              <a:t>меѓународна</a:t>
            </a:r>
            <a:r>
              <a:rPr lang="en-US" sz="2800" dirty="0" smtClean="0"/>
              <a:t> </a:t>
            </a:r>
            <a:r>
              <a:rPr lang="en-US" sz="2800" dirty="0" err="1" smtClean="0"/>
              <a:t>соработка</a:t>
            </a:r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Тајни истражни техники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Ако веќе имате осомничен, може да се употребат тајни истражни техники (на пример, прислушување) за да се идентификува/аат IP-адресата/адресите што ја/ги користи осомничениот.</a:t>
            </a:r>
          </a:p>
          <a:p>
            <a:endParaRPr lang="en-US" smtClean="0"/>
          </a:p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mk">
                <a:ea typeface="MS PGothic" pitchFamily="34" charset="-128"/>
              </a:rPr>
              <a:t>ПОВРЗУВАЊЕ на IP-адресата со ИДЕНТИТЕТ ВО РЕАЛНИОТ СВЕТ</a:t>
            </a:r>
            <a:endParaRPr lang="mk" dirty="0">
              <a:ea typeface="MS PGothic" pitchFamily="34" charset="-128"/>
            </a:endParaRPr>
          </a:p>
        </p:txBody>
      </p:sp>
      <p:sp>
        <p:nvSpPr>
          <p:cNvPr id="1843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mtClean="0">
              <a:solidFill>
                <a:srgbClr val="89898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3"/>
          <p:cNvSpPr>
            <a:spLocks noGrp="1"/>
          </p:cNvSpPr>
          <p:nvPr>
            <p:ph type="title"/>
          </p:nvPr>
        </p:nvSpPr>
        <p:spPr>
          <a:xfrm>
            <a:off x="722313" y="2930525"/>
            <a:ext cx="7772400" cy="1362075"/>
          </a:xfrm>
        </p:spPr>
        <p:txBody>
          <a:bodyPr/>
          <a:lstStyle/>
          <a:p>
            <a:pPr algn="ctr"/>
            <a:r>
              <a:rPr lang="en-US" cap="none" smtClean="0"/>
              <a:t>Демонстрација:</a:t>
            </a:r>
            <a:r>
              <a:rPr lang="en-US" b="0" cap="none" smtClean="0"/>
              <a:t> </a:t>
            </a:r>
            <a:r>
              <a:rPr lang="en-US" cap="none" smtClean="0"/>
              <a:t/>
            </a:r>
            <a:br>
              <a:rPr lang="en-US" cap="none" smtClean="0"/>
            </a:br>
            <a:r>
              <a:rPr lang="en-US" cap="none" smtClean="0"/>
              <a:t/>
            </a:r>
            <a:br>
              <a:rPr lang="en-US" cap="none" smtClean="0"/>
            </a:br>
            <a:r>
              <a:rPr lang="en-US" cap="none" smtClean="0"/>
              <a:t>Која е мојата IP-адреса?</a:t>
            </a:r>
            <a:r>
              <a:rPr lang="en-US" b="0" cap="none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Зошто да не?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IP-адресата би можела да овозможи идентификација на:</a:t>
            </a:r>
          </a:p>
          <a:p>
            <a:pPr lvl="1"/>
            <a:r>
              <a:rPr lang="en-US" smtClean="0"/>
              <a:t>Провајдер на интернет услуги</a:t>
            </a:r>
          </a:p>
          <a:p>
            <a:pPr lvl="1"/>
            <a:r>
              <a:rPr lang="en-US" smtClean="0"/>
              <a:t>Географска локација</a:t>
            </a:r>
          </a:p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Цели на сесијата 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000" dirty="0" err="1" smtClean="0"/>
              <a:t>Обука</a:t>
            </a:r>
            <a:r>
              <a:rPr lang="en-US" sz="3000" dirty="0" smtClean="0"/>
              <a:t> </a:t>
            </a:r>
            <a:r>
              <a:rPr lang="en-US" sz="3000" dirty="0" err="1" smtClean="0"/>
              <a:t>за</a:t>
            </a:r>
            <a:r>
              <a:rPr lang="en-US" sz="3000" dirty="0" smtClean="0"/>
              <a:t> </a:t>
            </a:r>
            <a:r>
              <a:rPr lang="en-US" sz="3000" dirty="0" err="1" smtClean="0"/>
              <a:t>усовршување</a:t>
            </a:r>
            <a:r>
              <a:rPr lang="en-US" sz="3000" dirty="0" smtClean="0"/>
              <a:t> </a:t>
            </a:r>
            <a:r>
              <a:rPr lang="en-US" sz="3000" dirty="0" err="1" smtClean="0"/>
              <a:t>Дознава</a:t>
            </a:r>
            <a:r>
              <a:rPr lang="en-US" sz="3000" dirty="0" smtClean="0"/>
              <a:t> </a:t>
            </a:r>
            <a:r>
              <a:rPr lang="en-US" sz="3000" dirty="0" err="1" smtClean="0"/>
              <a:t>што</a:t>
            </a:r>
            <a:r>
              <a:rPr lang="en-US" sz="3000" dirty="0" smtClean="0"/>
              <a:t> </a:t>
            </a:r>
            <a:r>
              <a:rPr lang="en-US" sz="3000" dirty="0" err="1" smtClean="0"/>
              <a:t>значи</a:t>
            </a:r>
            <a:r>
              <a:rPr lang="en-US" sz="3000" dirty="0" smtClean="0"/>
              <a:t> IP-</a:t>
            </a:r>
            <a:r>
              <a:rPr lang="en-US" sz="3000" dirty="0" err="1" smtClean="0"/>
              <a:t>адреса</a:t>
            </a:r>
            <a:r>
              <a:rPr lang="en-US" sz="3000" dirty="0" smtClean="0"/>
              <a:t>.</a:t>
            </a:r>
          </a:p>
          <a:p>
            <a:r>
              <a:rPr lang="en-US" sz="3000" dirty="0" err="1" smtClean="0"/>
              <a:t>Опишува</a:t>
            </a:r>
            <a:r>
              <a:rPr lang="en-US" sz="3000" dirty="0" smtClean="0"/>
              <a:t> </a:t>
            </a:r>
            <a:r>
              <a:rPr lang="en-US" sz="3000" dirty="0" err="1" smtClean="0"/>
              <a:t>како</a:t>
            </a:r>
            <a:r>
              <a:rPr lang="en-US" sz="3000" dirty="0" smtClean="0"/>
              <a:t> </a:t>
            </a:r>
            <a:r>
              <a:rPr lang="en-US" sz="3000" dirty="0" err="1" smtClean="0"/>
              <a:t>може</a:t>
            </a:r>
            <a:r>
              <a:rPr lang="en-US" sz="3000" dirty="0" smtClean="0"/>
              <a:t> </a:t>
            </a:r>
            <a:r>
              <a:rPr lang="en-US" sz="3000" dirty="0" err="1" smtClean="0"/>
              <a:t>да</a:t>
            </a:r>
            <a:r>
              <a:rPr lang="en-US" sz="3000" dirty="0" smtClean="0"/>
              <a:t> </a:t>
            </a:r>
            <a:r>
              <a:rPr lang="en-US" sz="3000" dirty="0" err="1" smtClean="0"/>
              <a:t>најде</a:t>
            </a:r>
            <a:r>
              <a:rPr lang="en-US" sz="3000" dirty="0" smtClean="0"/>
              <a:t> </a:t>
            </a:r>
            <a:r>
              <a:rPr lang="en-US" sz="3000" dirty="0" err="1" smtClean="0"/>
              <a:t>сомнителна</a:t>
            </a:r>
            <a:r>
              <a:rPr lang="en-US" sz="3000" dirty="0" smtClean="0"/>
              <a:t> IP-</a:t>
            </a:r>
            <a:r>
              <a:rPr lang="en-US" sz="3000" dirty="0" err="1" smtClean="0"/>
              <a:t>адреса</a:t>
            </a:r>
            <a:r>
              <a:rPr lang="en-US" sz="3000" dirty="0" smtClean="0"/>
              <a:t>.</a:t>
            </a:r>
          </a:p>
          <a:p>
            <a:r>
              <a:rPr lang="en-US" sz="3000" dirty="0" err="1" smtClean="0"/>
              <a:t>Опишува</a:t>
            </a:r>
            <a:r>
              <a:rPr lang="en-US" sz="3000" dirty="0" smtClean="0"/>
              <a:t> </a:t>
            </a:r>
            <a:r>
              <a:rPr lang="en-US" sz="3000" dirty="0" err="1" smtClean="0"/>
              <a:t>како</a:t>
            </a:r>
            <a:r>
              <a:rPr lang="en-US" sz="3000" dirty="0" smtClean="0"/>
              <a:t> </a:t>
            </a:r>
            <a:r>
              <a:rPr lang="en-US" sz="3000" dirty="0" err="1" smtClean="0"/>
              <a:t>може</a:t>
            </a:r>
            <a:r>
              <a:rPr lang="en-US" sz="3000" dirty="0" smtClean="0"/>
              <a:t> </a:t>
            </a:r>
            <a:r>
              <a:rPr lang="en-US" sz="3000" dirty="0" err="1" smtClean="0"/>
              <a:t>да</a:t>
            </a:r>
            <a:r>
              <a:rPr lang="en-US" sz="3000" dirty="0" smtClean="0"/>
              <a:t> </a:t>
            </a:r>
            <a:r>
              <a:rPr lang="en-US" sz="3000" dirty="0" err="1" smtClean="0"/>
              <a:t>поврзе</a:t>
            </a:r>
            <a:r>
              <a:rPr lang="en-US" sz="3000" dirty="0" smtClean="0"/>
              <a:t> </a:t>
            </a:r>
            <a:r>
              <a:rPr lang="en-US" sz="3000" dirty="0" err="1" smtClean="0"/>
              <a:t>сомнителна</a:t>
            </a:r>
            <a:r>
              <a:rPr lang="en-US" sz="3000" dirty="0" smtClean="0"/>
              <a:t> IP-</a:t>
            </a:r>
            <a:r>
              <a:rPr lang="en-US" sz="3000" dirty="0" err="1" smtClean="0"/>
              <a:t>адреса</a:t>
            </a:r>
            <a:r>
              <a:rPr lang="en-US" sz="3000" dirty="0" smtClean="0"/>
              <a:t> </a:t>
            </a:r>
            <a:r>
              <a:rPr lang="en-US" sz="3000" dirty="0" err="1" smtClean="0"/>
              <a:t>со</a:t>
            </a:r>
            <a:r>
              <a:rPr lang="en-US" sz="3000" dirty="0" smtClean="0"/>
              <a:t> </a:t>
            </a:r>
            <a:r>
              <a:rPr lang="en-US" sz="3000" dirty="0" err="1" smtClean="0"/>
              <a:t>вистинско</a:t>
            </a:r>
            <a:r>
              <a:rPr lang="en-US" sz="3000" dirty="0" smtClean="0"/>
              <a:t> </a:t>
            </a:r>
            <a:r>
              <a:rPr lang="en-US" sz="3000" dirty="0" err="1" smtClean="0"/>
              <a:t>лице</a:t>
            </a:r>
            <a:r>
              <a:rPr lang="en-US" sz="3000" dirty="0" smtClean="0"/>
              <a:t>.</a:t>
            </a:r>
          </a:p>
          <a:p>
            <a:r>
              <a:rPr lang="en-US" sz="3000" dirty="0" err="1" smtClean="0"/>
              <a:t>Наведува</a:t>
            </a:r>
            <a:r>
              <a:rPr lang="en-US" sz="3000" dirty="0" smtClean="0"/>
              <a:t> </a:t>
            </a:r>
            <a:r>
              <a:rPr lang="en-US" sz="3000" dirty="0" err="1" smtClean="0"/>
              <a:t>три</a:t>
            </a:r>
            <a:r>
              <a:rPr lang="en-US" sz="3000" dirty="0" smtClean="0"/>
              <a:t> </a:t>
            </a:r>
            <a:r>
              <a:rPr lang="en-US" sz="3000" dirty="0" err="1" smtClean="0"/>
              <a:t>технички</a:t>
            </a:r>
            <a:r>
              <a:rPr lang="en-US" sz="3000" dirty="0" smtClean="0"/>
              <a:t> </a:t>
            </a:r>
            <a:r>
              <a:rPr lang="en-US" sz="3000" dirty="0" err="1" smtClean="0"/>
              <a:t>предизвика</a:t>
            </a:r>
            <a:r>
              <a:rPr lang="en-US" sz="3000" dirty="0" smtClean="0"/>
              <a:t> </a:t>
            </a:r>
            <a:r>
              <a:rPr lang="en-US" sz="3000" dirty="0" err="1" smtClean="0"/>
              <a:t>за</a:t>
            </a:r>
            <a:r>
              <a:rPr lang="en-US" sz="3000" dirty="0" smtClean="0"/>
              <a:t> </a:t>
            </a:r>
            <a:r>
              <a:rPr lang="en-US" sz="3000" dirty="0" err="1" smtClean="0"/>
              <a:t>идентификација</a:t>
            </a:r>
            <a:r>
              <a:rPr lang="en-US" sz="3000" dirty="0" smtClean="0"/>
              <a:t> </a:t>
            </a:r>
            <a:r>
              <a:rPr lang="en-US" sz="3000" dirty="0" err="1" smtClean="0"/>
              <a:t>на</a:t>
            </a:r>
            <a:r>
              <a:rPr lang="en-US" sz="3000" dirty="0" smtClean="0"/>
              <a:t> </a:t>
            </a:r>
            <a:r>
              <a:rPr lang="en-US" sz="3000" dirty="0" err="1" smtClean="0"/>
              <a:t>осомничени</a:t>
            </a:r>
            <a:r>
              <a:rPr lang="en-US" sz="3000" dirty="0" smtClean="0"/>
              <a:t> </a:t>
            </a:r>
            <a:r>
              <a:rPr lang="en-US" sz="3000" dirty="0" err="1" smtClean="0"/>
              <a:t>лица</a:t>
            </a:r>
            <a:r>
              <a:rPr lang="en-US" sz="3000" dirty="0" smtClean="0"/>
              <a:t> </a:t>
            </a:r>
            <a:r>
              <a:rPr lang="en-US" sz="3000" dirty="0" err="1" smtClean="0"/>
              <a:t>на</a:t>
            </a:r>
            <a:r>
              <a:rPr lang="en-US" sz="3000" dirty="0" smtClean="0"/>
              <a:t> </a:t>
            </a:r>
            <a:r>
              <a:rPr lang="en-US" sz="3000" dirty="0" err="1" smtClean="0"/>
              <a:t>интернет</a:t>
            </a:r>
            <a:r>
              <a:rPr lang="en-US" sz="3000" dirty="0" smtClean="0"/>
              <a:t>.</a:t>
            </a:r>
          </a:p>
          <a:p>
            <a:endParaRPr lang="en-US" sz="3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Евиденција на ISP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Провајдерите на интернет-услуги, карактеристично, водат евиденција за тоа кој претплатник користел определена IP-адреса во определено време.</a:t>
            </a:r>
          </a:p>
          <a:p>
            <a:r>
              <a:rPr lang="en-US" smtClean="0"/>
              <a:t>Колку долго се чува оваа евиденција зависи од националното законодавство.</a:t>
            </a:r>
          </a:p>
          <a:p>
            <a:r>
              <a:rPr lang="en-US" smtClean="0"/>
              <a:t>Како се добива пристап до оваа евиденција зависи од националното законодавство.</a:t>
            </a:r>
          </a:p>
          <a:p>
            <a:endParaRPr lang="en-US" smtClean="0"/>
          </a:p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Евиденција на ISP: Прашања</a:t>
            </a:r>
          </a:p>
        </p:txBody>
      </p:sp>
      <p:sp>
        <p:nvSpPr>
          <p:cNvPr id="6451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Што е поврзано со добивање пристап до претплатничките податоци на ISP?</a:t>
            </a:r>
          </a:p>
          <a:p>
            <a:r>
              <a:rPr lang="en-US" smtClean="0"/>
              <a:t>Како знаете од кој ISP да побарате податоци?</a:t>
            </a:r>
          </a:p>
          <a:p>
            <a:endParaRPr lang="en-US" smtClean="0"/>
          </a:p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45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45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14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Географска локација: Прашања</a:t>
            </a:r>
          </a:p>
        </p:txBody>
      </p:sp>
      <p:sp>
        <p:nvSpPr>
          <p:cNvPr id="6451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Од каде, според вашето мислење, доаѓаат податоците за географската локација?</a:t>
            </a:r>
          </a:p>
          <a:p>
            <a:r>
              <a:rPr lang="en-US" smtClean="0"/>
              <a:t>Апсолутно нема гаранции на сигурност!</a:t>
            </a:r>
          </a:p>
          <a:p>
            <a:endParaRPr lang="en-US" smtClean="0"/>
          </a:p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45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45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14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Зошто да не?</a:t>
            </a:r>
          </a:p>
        </p:txBody>
      </p:sp>
      <p:sp>
        <p:nvSpPr>
          <p:cNvPr id="2457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Исто така, не може секогаш да му се влезе во трага на определено лице:</a:t>
            </a:r>
          </a:p>
          <a:p>
            <a:pPr lvl="1"/>
            <a:r>
              <a:rPr lang="en-US" smtClean="0"/>
              <a:t>Статични наспроти динамични IP-адреси</a:t>
            </a:r>
          </a:p>
          <a:p>
            <a:pPr lvl="1"/>
            <a:r>
              <a:rPr lang="en-US" smtClean="0"/>
              <a:t>Преведување на мрежна адреса (NAT)</a:t>
            </a:r>
          </a:p>
          <a:p>
            <a:r>
              <a:rPr lang="en-US" smtClean="0"/>
              <a:t>Времето на активноста е клучно!</a:t>
            </a:r>
          </a:p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Корпорации </a:t>
            </a:r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000" dirty="0" err="1" smtClean="0"/>
              <a:t>Корпорациите</a:t>
            </a:r>
            <a:r>
              <a:rPr lang="en-US" sz="3000" dirty="0" smtClean="0"/>
              <a:t> </a:t>
            </a:r>
            <a:r>
              <a:rPr lang="en-US" sz="3000" dirty="0" err="1" smtClean="0"/>
              <a:t>што</a:t>
            </a:r>
            <a:r>
              <a:rPr lang="en-US" sz="3000" dirty="0" smtClean="0"/>
              <a:t> </a:t>
            </a:r>
            <a:r>
              <a:rPr lang="en-US" sz="3000" dirty="0" err="1" smtClean="0"/>
              <a:t>користат</a:t>
            </a:r>
            <a:r>
              <a:rPr lang="en-US" sz="3000" dirty="0" smtClean="0"/>
              <a:t> </a:t>
            </a:r>
            <a:r>
              <a:rPr lang="en-US" sz="3000" dirty="0" err="1" smtClean="0"/>
              <a:t>Преведување</a:t>
            </a:r>
            <a:r>
              <a:rPr lang="en-US" sz="3000" dirty="0" smtClean="0"/>
              <a:t> </a:t>
            </a:r>
            <a:r>
              <a:rPr lang="en-US" sz="3000" dirty="0" err="1" smtClean="0"/>
              <a:t>на</a:t>
            </a:r>
            <a:r>
              <a:rPr lang="en-US" sz="3000" dirty="0" smtClean="0"/>
              <a:t> </a:t>
            </a:r>
            <a:r>
              <a:rPr lang="en-US" sz="3000" dirty="0" err="1" smtClean="0"/>
              <a:t>мрежна</a:t>
            </a:r>
            <a:r>
              <a:rPr lang="en-US" sz="3000" dirty="0" smtClean="0"/>
              <a:t> </a:t>
            </a:r>
            <a:r>
              <a:rPr lang="en-US" sz="3000" dirty="0" err="1" smtClean="0"/>
              <a:t>адреса</a:t>
            </a:r>
            <a:r>
              <a:rPr lang="en-US" sz="3000" dirty="0" smtClean="0"/>
              <a:t> (Network Address Translation (NAT)) </a:t>
            </a:r>
            <a:r>
              <a:rPr lang="en-US" sz="3000" dirty="0" err="1" smtClean="0"/>
              <a:t>може</a:t>
            </a:r>
            <a:r>
              <a:rPr lang="en-US" sz="3000" dirty="0" smtClean="0"/>
              <a:t> </a:t>
            </a:r>
            <a:r>
              <a:rPr lang="en-US" sz="3000" dirty="0" err="1" smtClean="0"/>
              <a:t>да</a:t>
            </a:r>
            <a:r>
              <a:rPr lang="en-US" sz="3000" dirty="0" smtClean="0"/>
              <a:t> </a:t>
            </a:r>
            <a:r>
              <a:rPr lang="en-US" sz="3000" dirty="0" err="1" smtClean="0"/>
              <a:t>водат</a:t>
            </a:r>
            <a:r>
              <a:rPr lang="en-US" sz="3000" dirty="0" smtClean="0"/>
              <a:t> </a:t>
            </a:r>
            <a:r>
              <a:rPr lang="en-US" sz="3000" dirty="0" err="1" smtClean="0"/>
              <a:t>евиденција</a:t>
            </a:r>
            <a:r>
              <a:rPr lang="en-US" sz="3000" dirty="0" smtClean="0"/>
              <a:t> </a:t>
            </a:r>
            <a:r>
              <a:rPr lang="en-US" sz="3000" dirty="0" err="1" smtClean="0"/>
              <a:t>за</a:t>
            </a:r>
            <a:r>
              <a:rPr lang="en-US" sz="3000" dirty="0" smtClean="0"/>
              <a:t> </a:t>
            </a:r>
            <a:r>
              <a:rPr lang="en-US" sz="3000" dirty="0" err="1" smtClean="0"/>
              <a:t>да</a:t>
            </a:r>
            <a:r>
              <a:rPr lang="en-US" sz="3000" dirty="0" smtClean="0"/>
              <a:t> </a:t>
            </a:r>
            <a:r>
              <a:rPr lang="en-US" sz="3000" dirty="0" err="1" smtClean="0"/>
              <a:t>бидат</a:t>
            </a:r>
            <a:r>
              <a:rPr lang="en-US" sz="3000" dirty="0" smtClean="0"/>
              <a:t> </a:t>
            </a:r>
            <a:r>
              <a:rPr lang="en-US" sz="3000" dirty="0" err="1" smtClean="0"/>
              <a:t>во</a:t>
            </a:r>
            <a:r>
              <a:rPr lang="en-US" sz="3000" dirty="0" smtClean="0"/>
              <a:t> </a:t>
            </a:r>
            <a:r>
              <a:rPr lang="en-US" sz="3000" dirty="0" err="1" smtClean="0"/>
              <a:t>можност</a:t>
            </a:r>
            <a:r>
              <a:rPr lang="en-US" sz="3000" dirty="0" smtClean="0"/>
              <a:t> </a:t>
            </a:r>
            <a:r>
              <a:rPr lang="en-US" sz="3000" dirty="0" err="1" smtClean="0"/>
              <a:t>да</a:t>
            </a:r>
            <a:r>
              <a:rPr lang="en-US" sz="3000" dirty="0" smtClean="0"/>
              <a:t> </a:t>
            </a:r>
            <a:r>
              <a:rPr lang="en-US" sz="3000" dirty="0" err="1" smtClean="0"/>
              <a:t>поврзат</a:t>
            </a:r>
            <a:r>
              <a:rPr lang="en-US" sz="3000" dirty="0" smtClean="0"/>
              <a:t> </a:t>
            </a:r>
            <a:r>
              <a:rPr lang="en-US" sz="3000" dirty="0" err="1" smtClean="0"/>
              <a:t>активности</a:t>
            </a:r>
            <a:r>
              <a:rPr lang="en-US" sz="3000" dirty="0" smtClean="0"/>
              <a:t> </a:t>
            </a:r>
            <a:r>
              <a:rPr lang="en-US" sz="3000" dirty="0" err="1" smtClean="0"/>
              <a:t>на</a:t>
            </a:r>
            <a:r>
              <a:rPr lang="en-US" sz="3000" dirty="0" smtClean="0"/>
              <a:t> </a:t>
            </a:r>
            <a:r>
              <a:rPr lang="en-US" sz="3000" dirty="0" err="1" smtClean="0"/>
              <a:t>осомничен</a:t>
            </a:r>
            <a:r>
              <a:rPr lang="en-US" sz="3000" dirty="0" smtClean="0"/>
              <a:t> </a:t>
            </a:r>
            <a:r>
              <a:rPr lang="en-US" sz="3000" dirty="0" err="1" smtClean="0"/>
              <a:t>со</a:t>
            </a:r>
            <a:r>
              <a:rPr lang="en-US" sz="3000" dirty="0" smtClean="0"/>
              <a:t> </a:t>
            </a:r>
            <a:r>
              <a:rPr lang="en-US" sz="3000" dirty="0" err="1" smtClean="0"/>
              <a:t>специфична</a:t>
            </a:r>
            <a:r>
              <a:rPr lang="en-US" sz="3000" dirty="0" smtClean="0"/>
              <a:t> </a:t>
            </a:r>
            <a:r>
              <a:rPr lang="en-US" sz="3000" dirty="0" err="1" smtClean="0"/>
              <a:t>интерна</a:t>
            </a:r>
            <a:r>
              <a:rPr lang="en-US" sz="3000" dirty="0" smtClean="0"/>
              <a:t> IP-</a:t>
            </a:r>
            <a:r>
              <a:rPr lang="en-US" sz="3000" dirty="0" err="1" smtClean="0"/>
              <a:t>адреса</a:t>
            </a:r>
            <a:r>
              <a:rPr lang="en-US" sz="3000" dirty="0" smtClean="0"/>
              <a:t>.</a:t>
            </a:r>
          </a:p>
          <a:p>
            <a:r>
              <a:rPr lang="en-US" sz="3000" dirty="0" err="1" smtClean="0"/>
              <a:t>Како</a:t>
            </a:r>
            <a:r>
              <a:rPr lang="en-US" sz="3000" dirty="0" smtClean="0"/>
              <a:t> </a:t>
            </a:r>
            <a:r>
              <a:rPr lang="en-US" sz="3000" dirty="0" err="1" smtClean="0"/>
              <a:t>се</a:t>
            </a:r>
            <a:r>
              <a:rPr lang="en-US" sz="3000" dirty="0" smtClean="0"/>
              <a:t> </a:t>
            </a:r>
            <a:r>
              <a:rPr lang="en-US" sz="3000" dirty="0" err="1" smtClean="0"/>
              <a:t>одвива</a:t>
            </a:r>
            <a:r>
              <a:rPr lang="en-US" sz="3000" dirty="0" smtClean="0"/>
              <a:t> </a:t>
            </a:r>
            <a:r>
              <a:rPr lang="en-US" sz="3000" dirty="0" err="1" smtClean="0"/>
              <a:t>оваа</a:t>
            </a:r>
            <a:r>
              <a:rPr lang="en-US" sz="3000" dirty="0" smtClean="0"/>
              <a:t> </a:t>
            </a:r>
            <a:r>
              <a:rPr lang="en-US" sz="3000" dirty="0" err="1" smtClean="0"/>
              <a:t>активност</a:t>
            </a:r>
            <a:r>
              <a:rPr lang="en-US" sz="3000" dirty="0" smtClean="0"/>
              <a:t> </a:t>
            </a:r>
            <a:r>
              <a:rPr lang="en-US" sz="3000" dirty="0" err="1" smtClean="0"/>
              <a:t>со</a:t>
            </a:r>
            <a:r>
              <a:rPr lang="en-US" sz="3000" dirty="0" smtClean="0"/>
              <a:t> </a:t>
            </a:r>
            <a:r>
              <a:rPr lang="en-US" sz="3000" dirty="0" err="1" smtClean="0"/>
              <a:t>компанијата</a:t>
            </a:r>
            <a:r>
              <a:rPr lang="en-US" sz="3000" dirty="0" smtClean="0"/>
              <a:t> </a:t>
            </a:r>
            <a:r>
              <a:rPr lang="en-US" sz="3000" dirty="0" err="1" smtClean="0"/>
              <a:t>ќе</a:t>
            </a:r>
            <a:r>
              <a:rPr lang="en-US" sz="3000" dirty="0" smtClean="0"/>
              <a:t> </a:t>
            </a:r>
            <a:r>
              <a:rPr lang="en-US" sz="3000" dirty="0" err="1" smtClean="0"/>
              <a:t>зависи</a:t>
            </a:r>
            <a:r>
              <a:rPr lang="en-US" sz="3000" dirty="0" smtClean="0"/>
              <a:t> </a:t>
            </a:r>
            <a:r>
              <a:rPr lang="en-US" sz="3000" dirty="0" err="1" smtClean="0"/>
              <a:t>од</a:t>
            </a:r>
            <a:r>
              <a:rPr lang="en-US" sz="3000" dirty="0" smtClean="0"/>
              <a:t> </a:t>
            </a:r>
            <a:r>
              <a:rPr lang="en-US" sz="3000" dirty="0" err="1" smtClean="0"/>
              <a:t>националното</a:t>
            </a:r>
            <a:r>
              <a:rPr lang="en-US" sz="3000" dirty="0" smtClean="0"/>
              <a:t> </a:t>
            </a:r>
            <a:r>
              <a:rPr lang="en-US" sz="3000" dirty="0" err="1" smtClean="0"/>
              <a:t>законодавство</a:t>
            </a:r>
            <a:r>
              <a:rPr lang="en-US" sz="3000" dirty="0" smtClean="0"/>
              <a:t>.</a:t>
            </a:r>
          </a:p>
          <a:p>
            <a:r>
              <a:rPr lang="en-US" sz="3000" dirty="0" err="1" smtClean="0"/>
              <a:t>Евиденција</a:t>
            </a:r>
            <a:r>
              <a:rPr lang="en-US" sz="3000" dirty="0" smtClean="0"/>
              <a:t> </a:t>
            </a:r>
            <a:r>
              <a:rPr lang="en-US" sz="3000" dirty="0" err="1" smtClean="0"/>
              <a:t>ретко</a:t>
            </a:r>
            <a:r>
              <a:rPr lang="en-US" sz="3000" dirty="0" smtClean="0"/>
              <a:t> </a:t>
            </a:r>
            <a:r>
              <a:rPr lang="en-US" sz="3000" dirty="0" err="1" smtClean="0"/>
              <a:t>се</a:t>
            </a:r>
            <a:r>
              <a:rPr lang="en-US" sz="3000" dirty="0" smtClean="0"/>
              <a:t> </a:t>
            </a:r>
            <a:r>
              <a:rPr lang="en-US" sz="3000" dirty="0" err="1" smtClean="0"/>
              <a:t>води</a:t>
            </a:r>
            <a:r>
              <a:rPr lang="en-US" sz="3000" dirty="0" smtClean="0"/>
              <a:t>.</a:t>
            </a:r>
          </a:p>
          <a:p>
            <a:endParaRPr lang="en-US" sz="3000" dirty="0" smtClean="0"/>
          </a:p>
          <a:p>
            <a:endParaRPr lang="en-US" sz="3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Дури и да може да најдете компјутер...</a:t>
            </a:r>
          </a:p>
        </p:txBody>
      </p:sp>
      <p:sp>
        <p:nvSpPr>
          <p:cNvPr id="2662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Кој го користел компјутерот?</a:t>
            </a:r>
          </a:p>
          <a:p>
            <a:r>
              <a:rPr lang="en-US" smtClean="0"/>
              <a:t>Далечинска контрола на компјутерот?</a:t>
            </a:r>
          </a:p>
          <a:p>
            <a:r>
              <a:rPr lang="en-US" smtClean="0"/>
              <a:t>Пристапна точка на WiFi?</a:t>
            </a:r>
          </a:p>
          <a:p>
            <a:r>
              <a:rPr lang="en-US" smtClean="0"/>
              <a:t>Користење на VPNs?</a:t>
            </a:r>
          </a:p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mk">
                <a:ea typeface="MS PGothic" pitchFamily="34" charset="-128"/>
              </a:rPr>
              <a:t>Повеќе ТЕХНИЧКИ предизвици</a:t>
            </a:r>
            <a:endParaRPr lang="mk" dirty="0">
              <a:ea typeface="MS PGothic" pitchFamily="34" charset="-128"/>
            </a:endParaRPr>
          </a:p>
        </p:txBody>
      </p:sp>
      <p:sp>
        <p:nvSpPr>
          <p:cNvPr id="27651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mtClean="0">
              <a:solidFill>
                <a:srgbClr val="89898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Предизвици</a:t>
            </a:r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Може да дојде до намерно и ненамерно залажување </a:t>
            </a:r>
          </a:p>
          <a:p>
            <a:r>
              <a:rPr lang="en-US" smtClean="0"/>
              <a:t>Ќе бидат разгледани некои примери</a:t>
            </a:r>
          </a:p>
          <a:p>
            <a:endParaRPr lang="en-US" smtClean="0"/>
          </a:p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Анонимизација на услугите </a:t>
            </a:r>
          </a:p>
        </p:txBody>
      </p:sp>
      <p:sp>
        <p:nvSpPr>
          <p:cNvPr id="296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3000" smtClean="0"/>
              <a:t>Достапни се платени и бесплатни услуги за криење на онлајн-активност.</a:t>
            </a:r>
          </a:p>
          <a:p>
            <a:pPr>
              <a:lnSpc>
                <a:spcPct val="80000"/>
              </a:lnSpc>
            </a:pPr>
            <a:r>
              <a:rPr lang="en-US" sz="3000" smtClean="0"/>
              <a:t>Особено со анонимизација на веб-прокси се крие изворот на активноста за пребарување на мрежата.</a:t>
            </a:r>
          </a:p>
          <a:p>
            <a:pPr>
              <a:lnSpc>
                <a:spcPct val="80000"/>
              </a:lnSpc>
            </a:pPr>
            <a:r>
              <a:rPr lang="en-US" sz="3000" smtClean="0"/>
              <a:t>Особено со анонимизација на провајдерите на е-пошта се крие праќачот на е-пошта.</a:t>
            </a:r>
          </a:p>
          <a:p>
            <a:pPr>
              <a:lnSpc>
                <a:spcPct val="80000"/>
              </a:lnSpc>
            </a:pPr>
            <a:r>
              <a:rPr lang="en-US" sz="3000" smtClean="0"/>
              <a:t>Со анонимизација на IP-прокси се крие целиот извор на целиот интернет-сообраќај.</a:t>
            </a:r>
          </a:p>
          <a:p>
            <a:pPr lvl="1">
              <a:lnSpc>
                <a:spcPct val="80000"/>
              </a:lnSpc>
            </a:pPr>
            <a:r>
              <a:rPr lang="en-US" sz="2600" smtClean="0"/>
              <a:t>Пример: TOR </a:t>
            </a:r>
          </a:p>
          <a:p>
            <a:pPr>
              <a:lnSpc>
                <a:spcPct val="80000"/>
              </a:lnSpc>
            </a:pPr>
            <a:endParaRPr lang="en-US" sz="3000" smtClean="0"/>
          </a:p>
          <a:p>
            <a:pPr>
              <a:lnSpc>
                <a:spcPct val="80000"/>
              </a:lnSpc>
            </a:pPr>
            <a:endParaRPr lang="en-US" sz="3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307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30724" name="Picture 5" descr="scl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1196975"/>
            <a:ext cx="7043737" cy="51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IP-адреса (верзија 4)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IP-</a:t>
            </a:r>
            <a:r>
              <a:rPr lang="en-US" dirty="0" err="1" smtClean="0"/>
              <a:t>адресата</a:t>
            </a:r>
            <a:r>
              <a:rPr lang="en-US" dirty="0" smtClean="0"/>
              <a:t> е </a:t>
            </a:r>
            <a:r>
              <a:rPr lang="en-US" dirty="0" err="1" smtClean="0"/>
              <a:t>составена</a:t>
            </a:r>
            <a:r>
              <a:rPr lang="en-US" dirty="0" smtClean="0"/>
              <a:t> </a:t>
            </a:r>
            <a:r>
              <a:rPr lang="en-US" dirty="0" err="1" smtClean="0"/>
              <a:t>од</a:t>
            </a:r>
            <a:r>
              <a:rPr lang="en-US" dirty="0" smtClean="0"/>
              <a:t> </a:t>
            </a:r>
            <a:r>
              <a:rPr lang="en-US" dirty="0" err="1" smtClean="0"/>
              <a:t>четири</a:t>
            </a:r>
            <a:r>
              <a:rPr lang="en-US" dirty="0" smtClean="0"/>
              <a:t> </a:t>
            </a:r>
            <a:r>
              <a:rPr lang="en-US" dirty="0" err="1" smtClean="0"/>
              <a:t>броја</a:t>
            </a:r>
            <a:r>
              <a:rPr lang="en-US" dirty="0" smtClean="0"/>
              <a:t> </a:t>
            </a:r>
            <a:r>
              <a:rPr lang="en-US" dirty="0" err="1" smtClean="0"/>
              <a:t>меѓу</a:t>
            </a:r>
            <a:r>
              <a:rPr lang="en-US" dirty="0" smtClean="0"/>
              <a:t> 0 и 255, </a:t>
            </a:r>
            <a:r>
              <a:rPr lang="en-US" dirty="0" err="1" smtClean="0"/>
              <a:t>разделени</a:t>
            </a:r>
            <a:r>
              <a:rPr lang="en-US" dirty="0" smtClean="0"/>
              <a:t> </a:t>
            </a:r>
            <a:r>
              <a:rPr lang="en-US" dirty="0" err="1" smtClean="0"/>
              <a:t>со</a:t>
            </a:r>
            <a:r>
              <a:rPr lang="en-US" dirty="0" smtClean="0"/>
              <a:t> </a:t>
            </a:r>
            <a:r>
              <a:rPr lang="en-US" dirty="0" err="1" smtClean="0"/>
              <a:t>точки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На</a:t>
            </a:r>
            <a:r>
              <a:rPr lang="en-US" dirty="0" smtClean="0"/>
              <a:t> </a:t>
            </a:r>
            <a:r>
              <a:rPr lang="en-US" dirty="0" err="1" smtClean="0"/>
              <a:t>пример</a:t>
            </a:r>
            <a:r>
              <a:rPr lang="en-US" dirty="0" smtClean="0"/>
              <a:t>, </a:t>
            </a:r>
          </a:p>
          <a:p>
            <a:pPr lvl="1"/>
            <a:r>
              <a:rPr lang="en-US" dirty="0" smtClean="0"/>
              <a:t>1.2.3.4</a:t>
            </a:r>
          </a:p>
          <a:p>
            <a:pPr lvl="1"/>
            <a:r>
              <a:rPr lang="en-US" dirty="0" smtClean="0"/>
              <a:t>200.4.0.188</a:t>
            </a:r>
          </a:p>
          <a:p>
            <a:r>
              <a:rPr lang="en-US" dirty="0" err="1" smtClean="0"/>
              <a:t>Исто</a:t>
            </a:r>
            <a:r>
              <a:rPr lang="en-US" dirty="0" smtClean="0"/>
              <a:t> </a:t>
            </a:r>
            <a:r>
              <a:rPr lang="en-US" dirty="0" err="1" smtClean="0"/>
              <a:t>така</a:t>
            </a:r>
            <a:r>
              <a:rPr lang="en-US" dirty="0" smtClean="0"/>
              <a:t>, </a:t>
            </a:r>
            <a:r>
              <a:rPr lang="en-US" dirty="0" err="1" smtClean="0"/>
              <a:t>постои</a:t>
            </a:r>
            <a:r>
              <a:rPr lang="en-US" dirty="0" smtClean="0"/>
              <a:t> </a:t>
            </a:r>
            <a:r>
              <a:rPr lang="en-US" dirty="0" err="1" smtClean="0"/>
              <a:t>понова</a:t>
            </a:r>
            <a:r>
              <a:rPr lang="en-US" dirty="0" smtClean="0"/>
              <a:t> </a:t>
            </a:r>
            <a:r>
              <a:rPr lang="en-US" dirty="0" err="1" smtClean="0"/>
              <a:t>форма</a:t>
            </a:r>
            <a:r>
              <a:rPr lang="en-US" dirty="0" smtClean="0"/>
              <a:t> </a:t>
            </a:r>
            <a:r>
              <a:rPr lang="en-US" dirty="0" err="1" smtClean="0"/>
              <a:t>на</a:t>
            </a:r>
            <a:r>
              <a:rPr lang="en-US" dirty="0" smtClean="0"/>
              <a:t> IP-</a:t>
            </a:r>
            <a:r>
              <a:rPr lang="en-US" dirty="0" err="1" smtClean="0"/>
              <a:t>адреса</a:t>
            </a:r>
            <a:r>
              <a:rPr lang="en-US" dirty="0" smtClean="0"/>
              <a:t> (</a:t>
            </a:r>
            <a:r>
              <a:rPr lang="en-US" dirty="0" err="1" smtClean="0"/>
              <a:t>верзија</a:t>
            </a:r>
            <a:r>
              <a:rPr lang="en-US" dirty="0" smtClean="0"/>
              <a:t> 6) </a:t>
            </a:r>
            <a:r>
              <a:rPr lang="en-US" dirty="0" err="1" smtClean="0"/>
              <a:t>што</a:t>
            </a:r>
            <a:r>
              <a:rPr lang="en-US" dirty="0" smtClean="0"/>
              <a:t> </a:t>
            </a:r>
            <a:r>
              <a:rPr lang="en-US" dirty="0" err="1" smtClean="0"/>
              <a:t>тука</a:t>
            </a:r>
            <a:r>
              <a:rPr lang="en-US" dirty="0" smtClean="0"/>
              <a:t> </a:t>
            </a:r>
            <a:r>
              <a:rPr lang="en-US" dirty="0" err="1" smtClean="0"/>
              <a:t>нема</a:t>
            </a:r>
            <a:r>
              <a:rPr lang="en-US" dirty="0" smtClean="0"/>
              <a:t> </a:t>
            </a:r>
            <a:r>
              <a:rPr lang="en-US" dirty="0" err="1" smtClean="0"/>
              <a:t>да</a:t>
            </a:r>
            <a:r>
              <a:rPr lang="en-US" dirty="0" smtClean="0"/>
              <a:t> </a:t>
            </a:r>
            <a:r>
              <a:rPr lang="en-US" dirty="0" err="1" smtClean="0"/>
              <a:t>се</a:t>
            </a:r>
            <a:r>
              <a:rPr lang="en-US" dirty="0" smtClean="0"/>
              <a:t> </a:t>
            </a:r>
            <a:r>
              <a:rPr lang="en-US" dirty="0" err="1" smtClean="0"/>
              <a:t>разгледува</a:t>
            </a:r>
            <a:r>
              <a:rPr lang="en-US" dirty="0" smtClean="0"/>
              <a:t>.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Шифрирање</a:t>
            </a:r>
          </a:p>
        </p:txBody>
      </p:sp>
      <p:sp>
        <p:nvSpPr>
          <p:cNvPr id="317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Постои можност комуникацијата да се шифрира/ </a:t>
            </a:r>
          </a:p>
          <a:p>
            <a:r>
              <a:rPr lang="en-US" smtClean="0"/>
              <a:t>Може да се шифрира или содржината или целата комуникација</a:t>
            </a:r>
          </a:p>
          <a:p>
            <a:endParaRPr lang="en-US" smtClean="0"/>
          </a:p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Carrier Grade NAT</a:t>
            </a:r>
          </a:p>
        </p:txBody>
      </p:sp>
      <p:sp>
        <p:nvSpPr>
          <p:cNvPr id="327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Техника за поврзување на многу голем број корисници со единствена IP-адреса.</a:t>
            </a:r>
          </a:p>
          <a:p>
            <a:r>
              <a:rPr lang="en-US" smtClean="0"/>
              <a:t>Вообичаено се користи за интернет-поврзаност на мрежите на мобилната телефонија.</a:t>
            </a:r>
          </a:p>
          <a:p>
            <a:endParaRPr lang="en-US" smtClean="0"/>
          </a:p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Преглед</a:t>
            </a:r>
          </a:p>
        </p:txBody>
      </p:sp>
      <p:sp>
        <p:nvSpPr>
          <p:cNvPr id="337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3000" smtClean="0"/>
              <a:t>IP-адресите се неопходен но не доволен идентификатор на онлајн-активноста на едно лице.</a:t>
            </a:r>
          </a:p>
          <a:p>
            <a:pPr>
              <a:lnSpc>
                <a:spcPct val="80000"/>
              </a:lnSpc>
            </a:pPr>
            <a:r>
              <a:rPr lang="en-US" sz="3000" smtClean="0"/>
              <a:t>Поврзувањето на IP-адреса со вистинско лице е исклучително тешко.</a:t>
            </a:r>
          </a:p>
          <a:p>
            <a:pPr>
              <a:lnSpc>
                <a:spcPct val="80000"/>
              </a:lnSpc>
            </a:pPr>
            <a:r>
              <a:rPr lang="en-US" sz="3000" smtClean="0"/>
              <a:t>Достапни се технологии што уште повеќе го отежнуваат следењето на лица.</a:t>
            </a:r>
          </a:p>
          <a:p>
            <a:pPr>
              <a:lnSpc>
                <a:spcPct val="80000"/>
              </a:lnSpc>
            </a:pPr>
            <a:r>
              <a:rPr lang="en-US" sz="3000" smtClean="0"/>
              <a:t>Секогаш кога е можно, треба да се користат други извори на докази како поддршка на доказите од IP-адресата.</a:t>
            </a:r>
          </a:p>
          <a:p>
            <a:pPr>
              <a:lnSpc>
                <a:spcPct val="80000"/>
              </a:lnSpc>
            </a:pPr>
            <a:endParaRPr lang="en-US" sz="3000" smtClean="0"/>
          </a:p>
          <a:p>
            <a:pPr>
              <a:lnSpc>
                <a:spcPct val="80000"/>
              </a:lnSpc>
            </a:pPr>
            <a:endParaRPr lang="en-US" sz="3000" smtClean="0"/>
          </a:p>
          <a:p>
            <a:pPr>
              <a:lnSpc>
                <a:spcPct val="80000"/>
              </a:lnSpc>
            </a:pPr>
            <a:endParaRPr lang="en-US" sz="3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6" descr="Question Mark Clip Art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50" y="1357313"/>
            <a:ext cx="28575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19" name="TextBox 4"/>
          <p:cNvSpPr txBox="1">
            <a:spLocks noChangeArrowheads="1"/>
          </p:cNvSpPr>
          <p:nvPr/>
        </p:nvSpPr>
        <p:spPr bwMode="auto">
          <a:xfrm>
            <a:off x="3071813" y="4500563"/>
            <a:ext cx="3014662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r>
              <a:rPr lang="en-US" sz="5400"/>
              <a:t>Прашања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IP-адреса (верзија 4)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Некои IP-адреси не се валидни на интернет, туку само за приватна (интерна) употреба:</a:t>
            </a:r>
          </a:p>
          <a:p>
            <a:pPr lvl="1"/>
            <a:r>
              <a:rPr lang="en-US" smtClean="0"/>
              <a:t>10.x.x.x</a:t>
            </a:r>
          </a:p>
          <a:p>
            <a:pPr lvl="1"/>
            <a:r>
              <a:rPr lang="en-US" smtClean="0"/>
              <a:t>192.168.x.x</a:t>
            </a:r>
          </a:p>
          <a:p>
            <a:pPr lvl="1"/>
            <a:r>
              <a:rPr lang="en-US" smtClean="0"/>
              <a:t>172.16.x.x-172.31.x.x</a:t>
            </a:r>
          </a:p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mk">
                <a:ea typeface="MS PGothic" pitchFamily="34" charset="-128"/>
              </a:rPr>
              <a:t>Идентификување сомнителна IP-адреса</a:t>
            </a:r>
            <a:endParaRPr lang="mk" dirty="0">
              <a:ea typeface="MS PGothic" pitchFamily="34" charset="-128"/>
            </a:endParaRPr>
          </a:p>
        </p:txBody>
      </p:sp>
      <p:sp>
        <p:nvSpPr>
          <p:cNvPr id="6147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mtClean="0">
              <a:solidFill>
                <a:srgbClr val="89898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Онлајн-активност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Според онлајн-активноста на корисникот може да се генерира евиденција.</a:t>
            </a:r>
          </a:p>
          <a:p>
            <a:r>
              <a:rPr lang="en-US" smtClean="0"/>
              <a:t>Оваа евиденција би можела да ги содржи IP-адресите за комуникација на корисникот.</a:t>
            </a:r>
          </a:p>
          <a:p>
            <a:r>
              <a:rPr lang="en-US" smtClean="0"/>
              <a:t>Таа може да содржи значајни информации за идентификување на сомнително лице.</a:t>
            </a:r>
          </a:p>
          <a:p>
            <a:pPr lvl="1"/>
            <a:r>
              <a:rPr lang="en-US" b="1" smtClean="0"/>
              <a:t>Неопходно но не доволно!</a:t>
            </a:r>
          </a:p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Студија на случај: Активност на пребарување на мрежата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3000" smtClean="0"/>
              <a:t>Активноста на пребарување на мрежата вклучува праќање барања до веб-серверот од корисникот и праќање одговори на корисникот од веб-серверот.</a:t>
            </a:r>
          </a:p>
          <a:p>
            <a:pPr>
              <a:lnSpc>
                <a:spcPct val="80000"/>
              </a:lnSpc>
            </a:pPr>
            <a:r>
              <a:rPr lang="en-US" sz="3000" smtClean="0"/>
              <a:t>Форматот на барањата и на одговорите е опишан со помош на протоколот познат како протокол за пренос на хипертекст (Hypertext Transfer Protocol (HTTP)).</a:t>
            </a:r>
          </a:p>
          <a:p>
            <a:pPr>
              <a:lnSpc>
                <a:spcPct val="80000"/>
              </a:lnSpc>
            </a:pPr>
            <a:r>
              <a:rPr lang="en-US" sz="3000" smtClean="0"/>
              <a:t>Како зададена функција, веб-серверот ќе ги пријави сите дојдовни барања, вклучувајќи и IP-адреси од кои е примено барањето. </a:t>
            </a:r>
          </a:p>
          <a:p>
            <a:pPr>
              <a:lnSpc>
                <a:spcPct val="80000"/>
              </a:lnSpc>
            </a:pPr>
            <a:endParaRPr lang="en-US" sz="3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Студија на случај: Активност на пребарување на мрежата</a:t>
            </a:r>
          </a:p>
        </p:txBody>
      </p:sp>
      <p:sp>
        <p:nvSpPr>
          <p:cNvPr id="9219" name="Text Box 5"/>
          <p:cNvSpPr>
            <a:spLocks noGrp="1" noChangeArrowheads="1"/>
          </p:cNvSpPr>
          <p:nvPr>
            <p:ph idx="1"/>
          </p:nvPr>
        </p:nvSpPr>
        <p:spPr>
          <a:xfrm>
            <a:off x="468313" y="2276475"/>
            <a:ext cx="8229600" cy="4451350"/>
          </a:xfrm>
          <a:solidFill>
            <a:schemeClr val="bg1"/>
          </a:solidFill>
        </p:spPr>
        <p:txBody>
          <a:bodyPr>
            <a:spAutoFit/>
          </a:bodyPr>
          <a:lstStyle/>
          <a:p>
            <a:r>
              <a:rPr lang="en-US" sz="1200" smtClean="0">
                <a:latin typeface="Tahoma" pitchFamily="34" charset="0"/>
              </a:rPr>
              <a:t>192.220.98.177 - - [23/Sep/2006:21:09:27 -0400] "GET / HTTP/1.0" 206 1729 "-" "Servmon::Monitor::apache/1.03" </a:t>
            </a:r>
          </a:p>
          <a:p>
            <a:r>
              <a:rPr lang="en-US" sz="1200" b="1" smtClean="0">
                <a:solidFill>
                  <a:srgbClr val="FF0000"/>
                </a:solidFill>
                <a:latin typeface="Tahoma" pitchFamily="34" charset="0"/>
              </a:rPr>
              <a:t>216.128.130.126 - - [23/Sep/2006:21:30:02 -0400] "GET /pgp/ HTTP/1.0" 200 1871 "http://dir.yahoo.com/Computers_and_Internet/Security_and_Encryption/PGP___Pretty_Good_Privacy/" "Mozilla/4.0 (compatible; MSIE 6.0 [en] Win NT 5.1; U)"</a:t>
            </a:r>
            <a:r>
              <a:rPr lang="en-US" sz="1200" smtClean="0">
                <a:solidFill>
                  <a:srgbClr val="FF0000"/>
                </a:solidFill>
                <a:latin typeface="Tahoma" pitchFamily="34" charset="0"/>
              </a:rPr>
              <a:t> </a:t>
            </a:r>
          </a:p>
          <a:p>
            <a:r>
              <a:rPr lang="en-US" sz="1200" smtClean="0">
                <a:latin typeface="Tahoma" pitchFamily="34" charset="0"/>
              </a:rPr>
              <a:t>66.196.73.20 - - [23/Sep/2006:21:33:35 -0400] "GET /pgp/pgpdoc2/pgpdoc2_65.html HTTP/1.0" 200 7185 "-" "Mozilla/5.0 (Slurp/cat; slurp@inktomi.com; http://www.inktomi.com/slurp.html)" </a:t>
            </a:r>
          </a:p>
          <a:p>
            <a:r>
              <a:rPr lang="en-US" sz="1200" smtClean="0">
                <a:latin typeface="Tahoma" pitchFamily="34" charset="0"/>
              </a:rPr>
              <a:t>63.229.162.177 - - [23/Sep/2006:21:34:31 -0400] "GET /stephen/singers/ HTTP/1.1" 200 1936 "http://www.dosado.com/callers/default.htm " "Mozilla/4.0 (compatible; MSIE 5.5; Windows 98; Win 9x 4.90)"</a:t>
            </a:r>
          </a:p>
          <a:p>
            <a:r>
              <a:rPr lang="en-US" sz="1200" smtClean="0">
                <a:latin typeface="Tahoma" pitchFamily="34" charset="0"/>
              </a:rPr>
              <a:t>138.162.0.41 - - [23/Sep/2006:21:36:27 -0400] "GET /gallery/Colorado02?&amp;page=2 HTTP/1.0" 200 19649 "http://www.google.com/search?q=st+malo+chapel+colorado&amp;hl=en&amp;lr=&amp;ie=UTF-8&amp;start=20&amp;sa=N" "Mozilla/4.76 [en] (Windows NT 5.0; U)" </a:t>
            </a:r>
          </a:p>
          <a:p>
            <a:r>
              <a:rPr lang="en-US" sz="1200" smtClean="0">
                <a:latin typeface="Tahoma" pitchFamily="34" charset="0"/>
              </a:rPr>
              <a:t>12.255.212.29 - - [23/Sep/2006:21:51:42 -0400] "GET /cgi- bin/formmail.cgi?recipient=lharleyren49@aol.com&amp;subject= http://www.gildea.com/cgi-bin/formmail.cgi&amp;body=48462427&amp;email=uqizakzbi@aol.com HTTP/1.1" 404 291 "-" "Mozilla/4.0 (compatible; MSIE 5.0; Windows 98; DigExt)" </a:t>
            </a:r>
          </a:p>
          <a:p>
            <a:r>
              <a:rPr lang="en-US" sz="1200" smtClean="0">
                <a:latin typeface="Tahoma" pitchFamily="34" charset="0"/>
              </a:rPr>
              <a:t>64.156.198.78 - - [23/Sep/2006:21:52:53 -0400] "GET /wang-center/schedules/wang.html HTTP/1.1" 200 1438 "-" "Mozilla/5.0 (X11; Linux i686; en-US; rv:1.0rc5; OBJR)" </a:t>
            </a:r>
          </a:p>
          <a:p>
            <a:r>
              <a:rPr lang="en-US" sz="1200" smtClean="0">
                <a:latin typeface="Tahoma" pitchFamily="34" charset="0"/>
              </a:rPr>
              <a:t>163.139.58.174 - - [23/Sep/2006:21:54:29 -0400] "GET /sd/ HTTP/1.1" 304 - "-" "Mozilla/4.0 (compatible; MSIE 6.0; Windows NT 5.1; .NET CLR 1.0.3705)" </a:t>
            </a:r>
          </a:p>
          <a:p>
            <a:r>
              <a:rPr lang="en-US" sz="1200" smtClean="0">
                <a:latin typeface="Tahoma" pitchFamily="34" charset="0"/>
              </a:rPr>
              <a:t>205.188.209.51 - - [23/Sep/2006:21:57:23 -0400] "GET / HTTP/1.0" 200 1729 "http://aolsearch.aol.com/dirsearch.adp?query=Gildea"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Студија на случај: Активност на пребарување на мрежата</a:t>
            </a:r>
          </a:p>
        </p:txBody>
      </p:sp>
      <p:sp>
        <p:nvSpPr>
          <p:cNvPr id="10243" name="Text Box 5"/>
          <p:cNvSpPr>
            <a:spLocks noGrp="1" noChangeArrowheads="1"/>
          </p:cNvSpPr>
          <p:nvPr>
            <p:ph idx="1"/>
          </p:nvPr>
        </p:nvSpPr>
        <p:spPr>
          <a:xfrm>
            <a:off x="468313" y="2276475"/>
            <a:ext cx="8229600" cy="3662363"/>
          </a:xfrm>
          <a:solidFill>
            <a:schemeClr val="bg1"/>
          </a:solidFill>
        </p:spPr>
        <p:txBody>
          <a:bodyPr>
            <a:spAutoFit/>
          </a:bodyPr>
          <a:lstStyle/>
          <a:p>
            <a:r>
              <a:rPr lang="en-US" sz="2000" b="1" smtClean="0">
                <a:solidFill>
                  <a:srgbClr val="FF0000"/>
                </a:solidFill>
                <a:latin typeface="Tahoma" pitchFamily="34" charset="0"/>
              </a:rPr>
              <a:t>216.128.130.126</a:t>
            </a:r>
            <a:r>
              <a:rPr lang="en-US" sz="2000" smtClean="0">
                <a:solidFill>
                  <a:srgbClr val="FF0000"/>
                </a:solidFill>
                <a:latin typeface="Tahoma" pitchFamily="34" charset="0"/>
              </a:rPr>
              <a:t> </a:t>
            </a:r>
          </a:p>
          <a:p>
            <a:r>
              <a:rPr lang="en-US" sz="2000" b="1" smtClean="0">
                <a:solidFill>
                  <a:srgbClr val="FF0000"/>
                </a:solidFill>
                <a:latin typeface="Tahoma" pitchFamily="34" charset="0"/>
              </a:rPr>
              <a:t>-</a:t>
            </a:r>
            <a:r>
              <a:rPr lang="en-US" sz="2000" smtClean="0">
                <a:solidFill>
                  <a:srgbClr val="FF0000"/>
                </a:solidFill>
                <a:latin typeface="Tahoma" pitchFamily="34" charset="0"/>
              </a:rPr>
              <a:t> </a:t>
            </a:r>
          </a:p>
          <a:p>
            <a:r>
              <a:rPr lang="en-US" sz="2000" b="1" smtClean="0">
                <a:solidFill>
                  <a:srgbClr val="FF0000"/>
                </a:solidFill>
                <a:latin typeface="Tahoma" pitchFamily="34" charset="0"/>
              </a:rPr>
              <a:t>-</a:t>
            </a:r>
            <a:r>
              <a:rPr lang="en-US" sz="2000" smtClean="0">
                <a:solidFill>
                  <a:srgbClr val="FF0000"/>
                </a:solidFill>
                <a:latin typeface="Tahoma" pitchFamily="34" charset="0"/>
              </a:rPr>
              <a:t> </a:t>
            </a:r>
          </a:p>
          <a:p>
            <a:r>
              <a:rPr lang="en-US" sz="2000" b="1" smtClean="0">
                <a:solidFill>
                  <a:srgbClr val="FF0000"/>
                </a:solidFill>
                <a:latin typeface="Tahoma" pitchFamily="34" charset="0"/>
              </a:rPr>
              <a:t>[23/Sep/2006:21:30:02 -0400]</a:t>
            </a:r>
          </a:p>
          <a:p>
            <a:r>
              <a:rPr lang="en-US" sz="2000" smtClean="0">
                <a:solidFill>
                  <a:srgbClr val="FF0000"/>
                </a:solidFill>
                <a:latin typeface="Tahoma" pitchFamily="34" charset="0"/>
              </a:rPr>
              <a:t> </a:t>
            </a:r>
            <a:r>
              <a:rPr lang="en-US" sz="2000" b="1" smtClean="0">
                <a:solidFill>
                  <a:srgbClr val="FF0000"/>
                </a:solidFill>
                <a:latin typeface="Tahoma" pitchFamily="34" charset="0"/>
              </a:rPr>
              <a:t>"GET /pgp/ HTTP/1.0"</a:t>
            </a:r>
            <a:r>
              <a:rPr lang="en-US" sz="2000" smtClean="0">
                <a:solidFill>
                  <a:srgbClr val="FF0000"/>
                </a:solidFill>
                <a:latin typeface="Tahoma" pitchFamily="34" charset="0"/>
              </a:rPr>
              <a:t> </a:t>
            </a:r>
          </a:p>
          <a:p>
            <a:r>
              <a:rPr lang="en-US" sz="2000" b="1" smtClean="0">
                <a:solidFill>
                  <a:srgbClr val="FF0000"/>
                </a:solidFill>
                <a:latin typeface="Tahoma" pitchFamily="34" charset="0"/>
              </a:rPr>
              <a:t>200</a:t>
            </a:r>
            <a:r>
              <a:rPr lang="en-US" sz="2000" smtClean="0">
                <a:solidFill>
                  <a:srgbClr val="FF0000"/>
                </a:solidFill>
                <a:latin typeface="Tahoma" pitchFamily="34" charset="0"/>
              </a:rPr>
              <a:t> </a:t>
            </a:r>
          </a:p>
          <a:p>
            <a:r>
              <a:rPr lang="en-US" sz="2000" b="1" smtClean="0">
                <a:solidFill>
                  <a:srgbClr val="FF0000"/>
                </a:solidFill>
                <a:latin typeface="Tahoma" pitchFamily="34" charset="0"/>
              </a:rPr>
              <a:t>1871</a:t>
            </a:r>
            <a:r>
              <a:rPr lang="en-US" sz="2000" smtClean="0">
                <a:solidFill>
                  <a:srgbClr val="FF0000"/>
                </a:solidFill>
                <a:latin typeface="Tahoma" pitchFamily="34" charset="0"/>
              </a:rPr>
              <a:t> </a:t>
            </a:r>
          </a:p>
          <a:p>
            <a:r>
              <a:rPr lang="en-US" sz="2000" b="1" smtClean="0">
                <a:solidFill>
                  <a:srgbClr val="FF0000"/>
                </a:solidFill>
                <a:latin typeface="Tahoma" pitchFamily="34" charset="0"/>
              </a:rPr>
              <a:t>"http://dir.yahoo.com/Computers_and_Internet/Security_and_Encryption/PGP___Pretty_Good_Privacy/"</a:t>
            </a:r>
            <a:r>
              <a:rPr lang="en-US" sz="2000" smtClean="0">
                <a:solidFill>
                  <a:srgbClr val="FF0000"/>
                </a:solidFill>
                <a:latin typeface="Tahoma" pitchFamily="34" charset="0"/>
              </a:rPr>
              <a:t> </a:t>
            </a:r>
          </a:p>
          <a:p>
            <a:r>
              <a:rPr lang="en-US" sz="2000" b="1" smtClean="0">
                <a:solidFill>
                  <a:srgbClr val="FF0000"/>
                </a:solidFill>
                <a:latin typeface="Tahoma" pitchFamily="34" charset="0"/>
              </a:rPr>
              <a:t>"Mozilla/4.0 (compatible; MSIE 6.0 [en] Win NT 5.1; U)”</a:t>
            </a:r>
            <a:r>
              <a:rPr lang="en-US" sz="2000" smtClean="0">
                <a:solidFill>
                  <a:srgbClr val="FF0000"/>
                </a:solidFill>
                <a:latin typeface="Tahoma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44857</TotalTime>
  <Words>1459</Words>
  <Application>Microsoft Office PowerPoint</Application>
  <PresentationFormat>On-screen Show (4:3)</PresentationFormat>
  <Paragraphs>193</Paragraphs>
  <Slides>33</Slides>
  <Notes>29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9" baseType="lpstr">
      <vt:lpstr>Arial</vt:lpstr>
      <vt:lpstr>ＭＳ Ｐゴシック</vt:lpstr>
      <vt:lpstr>Arial Narrow</vt:lpstr>
      <vt:lpstr>Calibri</vt:lpstr>
      <vt:lpstr>Tahoma</vt:lpstr>
      <vt:lpstr>Office Theme</vt:lpstr>
      <vt:lpstr>Идентификување на осомничени на интернетот</vt:lpstr>
      <vt:lpstr>Цели на сесијата </vt:lpstr>
      <vt:lpstr>IP-адреса (верзија 4)</vt:lpstr>
      <vt:lpstr>IP-адреса (верзија 4)</vt:lpstr>
      <vt:lpstr>Идентификување сомнителна IP-адреса</vt:lpstr>
      <vt:lpstr>Онлајн-активност</vt:lpstr>
      <vt:lpstr>Студија на случај: Активност на пребарување на мрежата</vt:lpstr>
      <vt:lpstr>Студија на случај: Активност на пребарување на мрежата</vt:lpstr>
      <vt:lpstr>Студија на случај: Активност на пребарување на мрежата</vt:lpstr>
      <vt:lpstr>Студија на случај: Активност на е-пошта</vt:lpstr>
      <vt:lpstr>Студија на случај: Активност на е-пошта</vt:lpstr>
      <vt:lpstr>PowerPoint Presentation</vt:lpstr>
      <vt:lpstr>Студија на случај: Активност на е-пошта</vt:lpstr>
      <vt:lpstr>PowerPoint Presentation</vt:lpstr>
      <vt:lpstr> Евиденција на мултинационални провајдери на услуги</vt:lpstr>
      <vt:lpstr>Тајни истражни техники</vt:lpstr>
      <vt:lpstr>ПОВРЗУВАЊЕ на IP-адресата со ИДЕНТИТЕТ ВО РЕАЛНИОТ СВЕТ</vt:lpstr>
      <vt:lpstr>Демонстрација:   Која е мојата IP-адреса? </vt:lpstr>
      <vt:lpstr>Зошто да не?</vt:lpstr>
      <vt:lpstr>Евиденција на ISP</vt:lpstr>
      <vt:lpstr>Евиденција на ISP: Прашања</vt:lpstr>
      <vt:lpstr>Географска локација: Прашања</vt:lpstr>
      <vt:lpstr>Зошто да не?</vt:lpstr>
      <vt:lpstr>Корпорации </vt:lpstr>
      <vt:lpstr>Дури и да може да најдете компјутер...</vt:lpstr>
      <vt:lpstr>Повеќе ТЕХНИЧКИ предизвици</vt:lpstr>
      <vt:lpstr>Предизвици</vt:lpstr>
      <vt:lpstr>Анонимизација на услугите </vt:lpstr>
      <vt:lpstr>PowerPoint Presentation</vt:lpstr>
      <vt:lpstr>Шифрирање</vt:lpstr>
      <vt:lpstr>Carrier Grade NAT</vt:lpstr>
      <vt:lpstr>Преглед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alexander</dc:creator>
  <cp:lastModifiedBy>Alkemist</cp:lastModifiedBy>
  <cp:revision>292</cp:revision>
  <cp:lastPrinted>2016-05-18T07:38:13Z</cp:lastPrinted>
  <dcterms:created xsi:type="dcterms:W3CDTF">2013-06-24T06:40:18Z</dcterms:created>
  <dcterms:modified xsi:type="dcterms:W3CDTF">2017-11-09T17:30:21Z</dcterms:modified>
</cp:coreProperties>
</file>